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6699FF"/>
    <a:srgbClr val="CC99FF"/>
    <a:srgbClr val="FF9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2670" y="-13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27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448" cy="497838"/>
          </a:xfrm>
          <a:prstGeom prst="rect">
            <a:avLst/>
          </a:prstGeom>
        </p:spPr>
        <p:txBody>
          <a:bodyPr vert="horz" lIns="91294" tIns="45646" rIns="91294" bIns="456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5" y="3"/>
            <a:ext cx="2945448" cy="497838"/>
          </a:xfrm>
          <a:prstGeom prst="rect">
            <a:avLst/>
          </a:prstGeom>
        </p:spPr>
        <p:txBody>
          <a:bodyPr vert="horz" lIns="91294" tIns="45646" rIns="91294" bIns="45646" rtlCol="0"/>
          <a:lstStyle>
            <a:lvl1pPr algn="r">
              <a:defRPr sz="1200"/>
            </a:lvl1pPr>
          </a:lstStyle>
          <a:p>
            <a:fld id="{A39C2D82-CD99-497D-980D-49DAFD138787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6" rIns="91294" bIns="456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77029"/>
            <a:ext cx="5437506" cy="3908187"/>
          </a:xfrm>
          <a:prstGeom prst="rect">
            <a:avLst/>
          </a:prstGeom>
        </p:spPr>
        <p:txBody>
          <a:bodyPr vert="horz" lIns="91294" tIns="45646" rIns="91294" bIns="4564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7838"/>
          </a:xfrm>
          <a:prstGeom prst="rect">
            <a:avLst/>
          </a:prstGeom>
        </p:spPr>
        <p:txBody>
          <a:bodyPr vert="horz" lIns="91294" tIns="45646" rIns="91294" bIns="4564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5" y="9428800"/>
            <a:ext cx="2945448" cy="497838"/>
          </a:xfrm>
          <a:prstGeom prst="rect">
            <a:avLst/>
          </a:prstGeom>
        </p:spPr>
        <p:txBody>
          <a:bodyPr vert="horz" lIns="91294" tIns="45646" rIns="91294" bIns="45646" rtlCol="0" anchor="b"/>
          <a:lstStyle>
            <a:lvl1pPr algn="r">
              <a:defRPr sz="1200"/>
            </a:lvl1pPr>
          </a:lstStyle>
          <a:p>
            <a:fld id="{790DA9A1-BA55-400B-BEFB-B42AB3406C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345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DA9A1-BA55-400B-BEFB-B42AB3406CD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73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76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137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11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71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69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049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381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58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7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42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87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1FC45-42AF-415C-92CE-662861A909D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BD84C-D1CA-40D5-A888-4A5E79058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05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627D6A8-2E92-43B3-9FBD-84C1F54114E8}"/>
              </a:ext>
            </a:extLst>
          </p:cNvPr>
          <p:cNvSpPr txBox="1"/>
          <p:nvPr/>
        </p:nvSpPr>
        <p:spPr>
          <a:xfrm>
            <a:off x="298183" y="654640"/>
            <a:ext cx="6410370" cy="630942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京都府：令和７年</a:t>
            </a:r>
            <a:r>
              <a:rPr kumimoji="1" lang="en-US" altLang="ja-JP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kumimoji="1" lang="ja-JP" altLang="en-US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月補正予算</a:t>
            </a:r>
            <a:endParaRPr kumimoji="1" lang="en-US" altLang="ja-JP" sz="17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7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薬局向け物価高騰対策・処遇改善事業実施のお知らせ</a:t>
            </a:r>
            <a:endParaRPr kumimoji="1" lang="en-US" altLang="ja-JP" sz="17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16C0E80-F6D1-4B76-9357-C7ED1639437E}"/>
              </a:ext>
            </a:extLst>
          </p:cNvPr>
          <p:cNvSpPr txBox="1"/>
          <p:nvPr/>
        </p:nvSpPr>
        <p:spPr>
          <a:xfrm>
            <a:off x="332266" y="1270794"/>
            <a:ext cx="6055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長期化する物価高騰や従業員の処遇改善を図るため、以下のとおり支援事業を実施します。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12366B3-6288-40CD-BCFA-CE05DECD4014}"/>
              </a:ext>
            </a:extLst>
          </p:cNvPr>
          <p:cNvSpPr txBox="1"/>
          <p:nvPr/>
        </p:nvSpPr>
        <p:spPr>
          <a:xfrm>
            <a:off x="298184" y="1823057"/>
            <a:ext cx="6410370" cy="338554"/>
          </a:xfrm>
          <a:prstGeom prst="rect">
            <a:avLst/>
          </a:prstGeom>
          <a:noFill/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申請開始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決まり次第速やかに御案内します。</a:t>
            </a:r>
            <a:endParaRPr kumimoji="1" lang="en-US" altLang="ja-JP" sz="14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9FF16A0-55BB-42A5-9662-395D148A6527}"/>
              </a:ext>
            </a:extLst>
          </p:cNvPr>
          <p:cNvSpPr txBox="1"/>
          <p:nvPr/>
        </p:nvSpPr>
        <p:spPr>
          <a:xfrm>
            <a:off x="261026" y="8900160"/>
            <a:ext cx="61889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●問合せ先はおって、ホームページに掲載予定です。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●詳細については、後日公表する正式募集案内を御確認ください。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9" name="表 28">
            <a:extLst>
              <a:ext uri="{FF2B5EF4-FFF2-40B4-BE49-F238E27FC236}">
                <a16:creationId xmlns:a16="http://schemas.microsoft.com/office/drawing/2014/main" id="{1148C79F-2840-49A6-80EE-29A10D987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968445"/>
              </p:ext>
            </p:extLst>
          </p:nvPr>
        </p:nvGraphicFramePr>
        <p:xfrm>
          <a:off x="396239" y="2727960"/>
          <a:ext cx="6137911" cy="1758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5536">
                  <a:extLst>
                    <a:ext uri="{9D8B030D-6E8A-4147-A177-3AD203B41FA5}">
                      <a16:colId xmlns:a16="http://schemas.microsoft.com/office/drawing/2014/main" val="3010855536"/>
                    </a:ext>
                  </a:extLst>
                </a:gridCol>
                <a:gridCol w="3762375">
                  <a:extLst>
                    <a:ext uri="{9D8B030D-6E8A-4147-A177-3AD203B41FA5}">
                      <a16:colId xmlns:a16="http://schemas.microsoft.com/office/drawing/2014/main" val="1221162857"/>
                    </a:ext>
                  </a:extLst>
                </a:gridCol>
              </a:tblGrid>
              <a:tr h="450669">
                <a:tc gridSpan="2"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光熱費支援事業</a:t>
                      </a:r>
                      <a:r>
                        <a:rPr lang="en-US" altLang="ja-JP" sz="14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sz="14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5097553"/>
                  </a:ext>
                </a:extLst>
              </a:tr>
              <a:tr h="390407">
                <a:tc>
                  <a:txBody>
                    <a:bodyPr/>
                    <a:lstStyle/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対象要件</a:t>
                      </a:r>
                      <a:endParaRPr lang="ja-JP" altLang="ja-JP" sz="14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支援額</a:t>
                      </a:r>
                      <a:endParaRPr lang="ja-JP" altLang="ja-JP" sz="14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539061"/>
                  </a:ext>
                </a:extLst>
              </a:tr>
              <a:tr h="917239">
                <a:tc>
                  <a:txBody>
                    <a:bodyPr/>
                    <a:lstStyle/>
                    <a:p>
                      <a:pPr marL="0" marR="66675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令和７年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12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月１日から令和８年１月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31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日</a:t>
                      </a:r>
                      <a:r>
                        <a:rPr kumimoji="1" lang="ja-JP" altLang="ja-JP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までの期間において、継続して京都府内に所在し、保険薬局として指定を受けている薬局を運営する</a:t>
                      </a:r>
                      <a:r>
                        <a:rPr kumimoji="1" lang="ja-JP" altLang="en-US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事業者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20,000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円／店舗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40817"/>
                  </a:ext>
                </a:extLst>
              </a:tr>
            </a:tbl>
          </a:graphicData>
        </a:graphic>
      </p:graphicFrame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FA241E1-2767-4B3C-A7AB-F302C5EBFEF4}"/>
              </a:ext>
            </a:extLst>
          </p:cNvPr>
          <p:cNvSpPr/>
          <p:nvPr/>
        </p:nvSpPr>
        <p:spPr>
          <a:xfrm>
            <a:off x="298183" y="2410168"/>
            <a:ext cx="6410370" cy="7410107"/>
          </a:xfrm>
          <a:prstGeom prst="rect">
            <a:avLst/>
          </a:prstGeom>
          <a:noFill/>
          <a:ln w="38100"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D8ABA89-4CF1-4C03-8BBE-B506D880A282}"/>
              </a:ext>
            </a:extLst>
          </p:cNvPr>
          <p:cNvSpPr txBox="1"/>
          <p:nvPr/>
        </p:nvSpPr>
        <p:spPr>
          <a:xfrm>
            <a:off x="396239" y="2251686"/>
            <a:ext cx="1201479" cy="369332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事業概要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B429B04-1CAA-4E53-839F-03DA9B4C32AA}"/>
              </a:ext>
            </a:extLst>
          </p:cNvPr>
          <p:cNvSpPr/>
          <p:nvPr/>
        </p:nvSpPr>
        <p:spPr>
          <a:xfrm>
            <a:off x="298183" y="609442"/>
            <a:ext cx="1201478" cy="350249"/>
          </a:xfrm>
          <a:prstGeom prst="rect">
            <a:avLst/>
          </a:prstGeom>
          <a:ln w="38100">
            <a:solidFill>
              <a:srgbClr val="CC99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7030A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事前告知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D4952C8-197E-271C-87FA-08AFC1F73D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47698"/>
              </p:ext>
            </p:extLst>
          </p:nvPr>
        </p:nvGraphicFramePr>
        <p:xfrm>
          <a:off x="428625" y="4559513"/>
          <a:ext cx="6096000" cy="2160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848896547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3417505633"/>
                    </a:ext>
                  </a:extLst>
                </a:gridCol>
                <a:gridCol w="2200275">
                  <a:extLst>
                    <a:ext uri="{9D8B030D-6E8A-4147-A177-3AD203B41FA5}">
                      <a16:colId xmlns:a16="http://schemas.microsoft.com/office/drawing/2014/main" val="1993998769"/>
                    </a:ext>
                  </a:extLst>
                </a:gridCol>
              </a:tblGrid>
              <a:tr h="43200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【</a:t>
                      </a:r>
                      <a:r>
                        <a:rPr kumimoji="1" lang="ja-JP" altLang="en-US" dirty="0"/>
                        <a:t>医療材料費支援事業</a:t>
                      </a:r>
                      <a:r>
                        <a:rPr kumimoji="1" lang="en-US" altLang="ja-JP" dirty="0"/>
                        <a:t>】</a:t>
                      </a:r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01492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対象要件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支援額</a:t>
                      </a:r>
                      <a:endParaRPr lang="en-US" altLang="ja-JP" sz="1200" kern="10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（１法人あたりの薬局数に応じて傾斜配分）</a:t>
                      </a:r>
                      <a:endParaRPr lang="ja-JP" altLang="ja-JP" sz="900" kern="10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endParaRPr lang="ja-JP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376078"/>
                  </a:ext>
                </a:extLst>
              </a:tr>
              <a:tr h="432000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（詳細はおってお知らせします。）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１～５店舗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85,000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円／店舗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893747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６～１９店舗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75,000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円／店舗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7911171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２０店舗以上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50,000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円／店舗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5928303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80C71BC8-F914-7565-D21D-52BBAA6A58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809384"/>
              </p:ext>
            </p:extLst>
          </p:nvPr>
        </p:nvGraphicFramePr>
        <p:xfrm>
          <a:off x="419100" y="6826455"/>
          <a:ext cx="6086475" cy="2160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90775">
                  <a:extLst>
                    <a:ext uri="{9D8B030D-6E8A-4147-A177-3AD203B41FA5}">
                      <a16:colId xmlns:a16="http://schemas.microsoft.com/office/drawing/2014/main" val="3178824745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43585176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716954688"/>
                    </a:ext>
                  </a:extLst>
                </a:gridCol>
              </a:tblGrid>
              <a:tr h="43200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【</a:t>
                      </a:r>
                      <a:r>
                        <a:rPr kumimoji="1" lang="ja-JP" altLang="en-US" dirty="0"/>
                        <a:t>医療機関等職員処遇改善等推進事業</a:t>
                      </a:r>
                      <a:r>
                        <a:rPr kumimoji="1" lang="en-US" altLang="ja-JP" dirty="0"/>
                        <a:t>】</a:t>
                      </a:r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90857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50" dirty="0"/>
                        <a:t>対象要件</a:t>
                      </a:r>
                    </a:p>
                  </a:txBody>
                  <a:tcPr marL="89647" marR="89647" marT="44824" marB="44824" anchor="ctr"/>
                </a:tc>
                <a:tc gridSpan="2">
                  <a:txBody>
                    <a:bodyPr/>
                    <a:lstStyle/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支援額</a:t>
                      </a:r>
                      <a:endParaRPr lang="en-US" altLang="ja-JP" sz="1200" kern="10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66675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kern="100" dirty="0"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（１法人あたりの薬局数に応じて傾斜配分）</a:t>
                      </a:r>
                      <a:endParaRPr lang="ja-JP" altLang="ja-JP" sz="900" kern="100" dirty="0"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89647" marR="89647" marT="44824" marB="44824" anchor="ctr"/>
                </a:tc>
                <a:tc hMerge="1">
                  <a:txBody>
                    <a:bodyPr/>
                    <a:lstStyle/>
                    <a:p>
                      <a:pPr marR="66675" algn="ctr">
                        <a:spcAft>
                          <a:spcPts val="0"/>
                        </a:spcAft>
                      </a:pPr>
                      <a:endParaRPr lang="ja-JP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292803"/>
                  </a:ext>
                </a:extLst>
              </a:tr>
              <a:tr h="432000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（詳細はおってお知らせします。）</a:t>
                      </a:r>
                    </a:p>
                    <a:p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１～５店舗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145,000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円／店舗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6154874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６～１９店舗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105,000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円／店舗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0671671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２０店舗以上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70,000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円／店舗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1317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35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1724</TotalTime>
  <Words>251</Words>
  <Application>Microsoft Office PowerPoint</Application>
  <PresentationFormat>A4 210 x 297 mm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社会福祉施設等省エネ推進緊急対策事業 ※本チラシは予告です。内容変更の可能性がありますので、必ず正式募集案内をご確認ください。</dc:title>
  <dc:creator>仁島　麻理絵</dc:creator>
  <cp:lastModifiedBy>岡　日美子</cp:lastModifiedBy>
  <cp:revision>169</cp:revision>
  <cp:lastPrinted>2025-12-16T02:22:11Z</cp:lastPrinted>
  <dcterms:created xsi:type="dcterms:W3CDTF">2022-07-21T03:07:26Z</dcterms:created>
  <dcterms:modified xsi:type="dcterms:W3CDTF">2025-12-16T07:27:55Z</dcterms:modified>
</cp:coreProperties>
</file>