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7"/>
  </p:notesMasterIdLst>
  <p:sldIdLst>
    <p:sldId id="258" r:id="rId6"/>
    <p:sldId id="267" r:id="rId7"/>
    <p:sldId id="268" r:id="rId8"/>
    <p:sldId id="270" r:id="rId9"/>
    <p:sldId id="271" r:id="rId10"/>
    <p:sldId id="278" r:id="rId11"/>
    <p:sldId id="280" r:id="rId12"/>
    <p:sldId id="281" r:id="rId13"/>
    <p:sldId id="307" r:id="rId14"/>
    <p:sldId id="282" r:id="rId15"/>
    <p:sldId id="308"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阪DMAT事務局"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6" autoAdjust="0"/>
    <p:restoredTop sz="94660"/>
  </p:normalViewPr>
  <p:slideViewPr>
    <p:cSldViewPr snapToGrid="0">
      <p:cViewPr varScale="1">
        <p:scale>
          <a:sx n="91" d="100"/>
          <a:sy n="91" d="100"/>
        </p:scale>
        <p:origin x="6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236B9-A5D5-4FD3-90D6-7AEB1820A478}" type="datetimeFigureOut">
              <a:rPr kumimoji="1" lang="ja-JP" altLang="en-US" smtClean="0"/>
              <a:t>2022/12/5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09C24-B9D0-4BE8-93AC-AEAF9E0A77B9}" type="slidenum">
              <a:rPr kumimoji="1" lang="ja-JP" altLang="en-US" smtClean="0"/>
              <a:t>‹#›</a:t>
            </a:fld>
            <a:endParaRPr kumimoji="1" lang="ja-JP" altLang="en-US"/>
          </a:p>
        </p:txBody>
      </p:sp>
    </p:spTree>
    <p:extLst>
      <p:ext uri="{BB962C8B-B14F-4D97-AF65-F5344CB8AC3E}">
        <p14:creationId xmlns:p14="http://schemas.microsoft.com/office/powerpoint/2010/main" val="31291953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0404" y="4782902"/>
            <a:ext cx="5446396" cy="3913425"/>
          </a:xfrm>
          <a:prstGeom prst="rect">
            <a:avLst/>
          </a:prstGeom>
          <a:noFill/>
          <a:ln>
            <a:noFill/>
          </a:ln>
        </p:spPr>
        <p:txBody>
          <a:bodyPr spcFirstLastPara="1" wrap="square" lIns="91525" tIns="45750" rIns="91525" bIns="4575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4:notes"/>
          <p:cNvSpPr txBox="1">
            <a:spLocks noGrp="1"/>
          </p:cNvSpPr>
          <p:nvPr>
            <p:ph type="body" idx="1"/>
          </p:nvPr>
        </p:nvSpPr>
        <p:spPr>
          <a:xfrm>
            <a:off x="680404" y="4782902"/>
            <a:ext cx="5446396" cy="3913425"/>
          </a:xfrm>
          <a:prstGeom prst="rect">
            <a:avLst/>
          </a:prstGeom>
        </p:spPr>
        <p:txBody>
          <a:bodyPr spcFirstLastPara="1" wrap="square" lIns="91525" tIns="45750" rIns="91525" bIns="45750" anchor="t" anchorCtr="0">
            <a:noAutofit/>
          </a:bodyPr>
          <a:lstStyle/>
          <a:p>
            <a:pPr marL="0" lvl="0" indent="0" algn="l" rtl="0">
              <a:spcBef>
                <a:spcPts val="0"/>
              </a:spcBef>
              <a:spcAft>
                <a:spcPts val="0"/>
              </a:spcAft>
              <a:buNone/>
            </a:pPr>
            <a:endParaRPr/>
          </a:p>
        </p:txBody>
      </p:sp>
      <p:sp>
        <p:nvSpPr>
          <p:cNvPr id="396" name="Google Shape;396;p24: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7553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txBox="1">
            <a:spLocks noGrp="1"/>
          </p:cNvSpPr>
          <p:nvPr>
            <p:ph type="body" idx="1"/>
          </p:nvPr>
        </p:nvSpPr>
        <p:spPr>
          <a:xfrm>
            <a:off x="680703" y="4721158"/>
            <a:ext cx="5445745" cy="4472690"/>
          </a:xfrm>
          <a:prstGeom prst="rect">
            <a:avLst/>
          </a:prstGeom>
          <a:noFill/>
          <a:ln>
            <a:noFill/>
          </a:ln>
        </p:spPr>
        <p:txBody>
          <a:bodyPr spcFirstLastPara="1" wrap="square" lIns="91525" tIns="91525" rIns="91525" bIns="91525" anchor="t" anchorCtr="0">
            <a:noAutofit/>
          </a:bodyPr>
          <a:lstStyle/>
          <a:p>
            <a:pPr marL="0" lvl="0" indent="0" algn="l" rtl="0">
              <a:spcBef>
                <a:spcPts val="0"/>
              </a:spcBef>
              <a:spcAft>
                <a:spcPts val="0"/>
              </a:spcAft>
              <a:buNone/>
            </a:pPr>
            <a:endParaRPr/>
          </a:p>
        </p:txBody>
      </p:sp>
      <p:sp>
        <p:nvSpPr>
          <p:cNvPr id="146" name="Google Shape;146;p12:notes"/>
          <p:cNvSpPr>
            <a:spLocks noGrp="1" noRot="1" noChangeAspect="1"/>
          </p:cNvSpPr>
          <p:nvPr>
            <p:ph type="sldImg" idx="2"/>
          </p:nvPr>
        </p:nvSpPr>
        <p:spPr>
          <a:xfrm>
            <a:off x="917575" y="744538"/>
            <a:ext cx="4973638" cy="3729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680404" y="4782902"/>
            <a:ext cx="5446396" cy="3913425"/>
          </a:xfrm>
          <a:prstGeom prst="rect">
            <a:avLst/>
          </a:prstGeom>
        </p:spPr>
        <p:txBody>
          <a:bodyPr spcFirstLastPara="1" wrap="square" lIns="91525" tIns="45750" rIns="91525" bIns="45750" anchor="t" anchorCtr="0">
            <a:noAutofit/>
          </a:bodyPr>
          <a:lstStyle/>
          <a:p>
            <a:pPr marL="0" lvl="0" indent="0" algn="l" rtl="0">
              <a:spcBef>
                <a:spcPts val="0"/>
              </a:spcBef>
              <a:spcAft>
                <a:spcPts val="0"/>
              </a:spcAft>
              <a:buNone/>
            </a:pPr>
            <a:endParaRPr/>
          </a:p>
        </p:txBody>
      </p:sp>
      <p:sp>
        <p:nvSpPr>
          <p:cNvPr id="163" name="Google Shape;163;p13: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0404" y="4782902"/>
            <a:ext cx="5446396" cy="3913425"/>
          </a:xfrm>
          <a:prstGeom prst="rect">
            <a:avLst/>
          </a:prstGeom>
        </p:spPr>
        <p:txBody>
          <a:bodyPr spcFirstLastPara="1" wrap="square" lIns="91525" tIns="45750" rIns="91525" bIns="45750" anchor="t" anchorCtr="0">
            <a:noAutofit/>
          </a:bodyPr>
          <a:lstStyle/>
          <a:p>
            <a:pPr marL="0" lvl="0" indent="0" algn="l" rtl="0">
              <a:spcBef>
                <a:spcPts val="0"/>
              </a:spcBef>
              <a:spcAft>
                <a:spcPts val="0"/>
              </a:spcAft>
              <a:buNone/>
            </a:pPr>
            <a:endParaRPr dirty="0"/>
          </a:p>
        </p:txBody>
      </p:sp>
      <p:sp>
        <p:nvSpPr>
          <p:cNvPr id="191" name="Google Shape;191;p15: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txBox="1">
            <a:spLocks noGrp="1"/>
          </p:cNvSpPr>
          <p:nvPr>
            <p:ph type="body" idx="1"/>
          </p:nvPr>
        </p:nvSpPr>
        <p:spPr>
          <a:xfrm>
            <a:off x="680404" y="4782902"/>
            <a:ext cx="5446396" cy="3913425"/>
          </a:xfrm>
          <a:prstGeom prst="rect">
            <a:avLst/>
          </a:prstGeom>
        </p:spPr>
        <p:txBody>
          <a:bodyPr spcFirstLastPara="1" wrap="square" lIns="91525" tIns="45750" rIns="91525" bIns="45750" anchor="t" anchorCtr="0">
            <a:noAutofit/>
          </a:bodyPr>
          <a:lstStyle/>
          <a:p>
            <a:pPr marL="0" lvl="0" indent="0" algn="l" rtl="0">
              <a:spcBef>
                <a:spcPts val="0"/>
              </a:spcBef>
              <a:spcAft>
                <a:spcPts val="0"/>
              </a:spcAft>
              <a:buNone/>
            </a:pPr>
            <a:endParaRPr/>
          </a:p>
        </p:txBody>
      </p:sp>
      <p:sp>
        <p:nvSpPr>
          <p:cNvPr id="200" name="Google Shape;200;p16: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txBox="1">
            <a:spLocks noGrp="1"/>
          </p:cNvSpPr>
          <p:nvPr>
            <p:ph type="body" idx="1"/>
          </p:nvPr>
        </p:nvSpPr>
        <p:spPr>
          <a:xfrm>
            <a:off x="680404" y="4782902"/>
            <a:ext cx="5446396" cy="3913425"/>
          </a:xfrm>
          <a:prstGeom prst="rect">
            <a:avLst/>
          </a:prstGeom>
        </p:spPr>
        <p:txBody>
          <a:bodyPr spcFirstLastPara="1" wrap="square" lIns="91525" tIns="45750" rIns="91525" bIns="45750" anchor="t" anchorCtr="0">
            <a:noAutofit/>
          </a:bodyPr>
          <a:lstStyle/>
          <a:p>
            <a:pPr marL="0" lvl="0" indent="0" algn="l" rtl="0">
              <a:spcBef>
                <a:spcPts val="0"/>
              </a:spcBef>
              <a:spcAft>
                <a:spcPts val="0"/>
              </a:spcAft>
              <a:buNone/>
            </a:pPr>
            <a:endParaRPr/>
          </a:p>
        </p:txBody>
      </p:sp>
      <p:sp>
        <p:nvSpPr>
          <p:cNvPr id="370" name="Google Shape;370;p23: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5:notes"/>
          <p:cNvSpPr txBox="1">
            <a:spLocks noGrp="1"/>
          </p:cNvSpPr>
          <p:nvPr>
            <p:ph type="body" idx="1"/>
          </p:nvPr>
        </p:nvSpPr>
        <p:spPr>
          <a:xfrm>
            <a:off x="680404" y="4782902"/>
            <a:ext cx="5446396" cy="3913425"/>
          </a:xfrm>
          <a:prstGeom prst="rect">
            <a:avLst/>
          </a:prstGeom>
        </p:spPr>
        <p:txBody>
          <a:bodyPr spcFirstLastPara="1" wrap="square" lIns="91525" tIns="45750" rIns="91525" bIns="45750" anchor="t" anchorCtr="0">
            <a:noAutofit/>
          </a:bodyPr>
          <a:lstStyle/>
          <a:p>
            <a:pPr marL="0" lvl="0" indent="0" algn="l" rtl="0">
              <a:spcBef>
                <a:spcPts val="0"/>
              </a:spcBef>
              <a:spcAft>
                <a:spcPts val="0"/>
              </a:spcAft>
              <a:buNone/>
            </a:pPr>
            <a:endParaRPr/>
          </a:p>
        </p:txBody>
      </p:sp>
      <p:sp>
        <p:nvSpPr>
          <p:cNvPr id="404" name="Google Shape;404;p25: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6:notes"/>
          <p:cNvSpPr txBox="1">
            <a:spLocks noGrp="1"/>
          </p:cNvSpPr>
          <p:nvPr>
            <p:ph type="body" idx="1"/>
          </p:nvPr>
        </p:nvSpPr>
        <p:spPr>
          <a:xfrm>
            <a:off x="680404" y="4782902"/>
            <a:ext cx="5446396" cy="3913425"/>
          </a:xfrm>
          <a:prstGeom prst="rect">
            <a:avLst/>
          </a:prstGeom>
        </p:spPr>
        <p:txBody>
          <a:bodyPr spcFirstLastPara="1" wrap="square" lIns="91525" tIns="45750" rIns="91525" bIns="45750" anchor="t" anchorCtr="0">
            <a:noAutofit/>
          </a:bodyPr>
          <a:lstStyle/>
          <a:p>
            <a:pPr marL="0" lvl="0" indent="0" algn="l" rtl="0">
              <a:spcBef>
                <a:spcPts val="0"/>
              </a:spcBef>
              <a:spcAft>
                <a:spcPts val="0"/>
              </a:spcAft>
              <a:buNone/>
            </a:pPr>
            <a:endParaRPr/>
          </a:p>
        </p:txBody>
      </p:sp>
      <p:sp>
        <p:nvSpPr>
          <p:cNvPr id="421" name="Google Shape;421;p26: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7:notes"/>
          <p:cNvSpPr txBox="1">
            <a:spLocks noGrp="1"/>
          </p:cNvSpPr>
          <p:nvPr>
            <p:ph type="body" idx="1"/>
          </p:nvPr>
        </p:nvSpPr>
        <p:spPr>
          <a:xfrm>
            <a:off x="680404" y="4782902"/>
            <a:ext cx="5446396" cy="3913425"/>
          </a:xfrm>
          <a:prstGeom prst="rect">
            <a:avLst/>
          </a:prstGeom>
        </p:spPr>
        <p:txBody>
          <a:bodyPr spcFirstLastPara="1" wrap="square" lIns="91525" tIns="45750" rIns="91525" bIns="45750" anchor="t" anchorCtr="0">
            <a:noAutofit/>
          </a:bodyPr>
          <a:lstStyle/>
          <a:p>
            <a:pPr marL="0" lvl="0" indent="0" algn="l" rtl="0">
              <a:spcBef>
                <a:spcPts val="0"/>
              </a:spcBef>
              <a:spcAft>
                <a:spcPts val="0"/>
              </a:spcAft>
              <a:buNone/>
            </a:pPr>
            <a:endParaRPr/>
          </a:p>
        </p:txBody>
      </p:sp>
      <p:sp>
        <p:nvSpPr>
          <p:cNvPr id="434" name="Google Shape;434;p27: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タイトル スライド">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79041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縦書きタイトルと&#10;縦書きテキスト">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59213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 スライド" type="title">
  <p:cSld name="タイトル スライド">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971005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白紙" type="blank">
  <p:cSld name="白紙">
    <p:spTree>
      <p:nvGrpSpPr>
        <p:cNvPr id="1" name="Shape 27"/>
        <p:cNvGrpSpPr/>
        <p:nvPr/>
      </p:nvGrpSpPr>
      <p:grpSpPr>
        <a:xfrm>
          <a:off x="0" y="0"/>
          <a:ext cx="0" cy="0"/>
          <a:chOff x="0" y="0"/>
          <a:chExt cx="0" cy="0"/>
        </a:xfrm>
      </p:grpSpPr>
      <p:sp>
        <p:nvSpPr>
          <p:cNvPr id="28" name="Google Shape;28;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612190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セクション見出し" type="secHead">
  <p:cSld name="セクション見出し">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529068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つのコンテンツ" type="twoObj">
  <p:cSld name="2 つのコンテンツ">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841863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比較" type="twoTxTwoObj">
  <p:cSld name="比較">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4"/>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358125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タイトルのみ" type="titleOnly">
  <p:cSld name="タイトルのみ">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873577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タイトル付きのコンテンツ">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947412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タイトル付きの図" type="picTx">
  <p:cSld name="タイトル付きの図">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8628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タイトルと縦書きテキスト">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61902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タイトルとコンテンツ">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265857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縦書きタイトルと&#10;縦書きテキスト">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30261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セクション見出し">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31005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2 つのコンテンツ">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403061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比較">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4"/>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31026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タイトルのみ">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59930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タイトル付きのコンテンツ">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10563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cSld name="タイトル付きの図">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46970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タイトルと縦書きテキスト">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342430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3109346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84202142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ctrTitle"/>
          </p:nvPr>
        </p:nvSpPr>
        <p:spPr>
          <a:xfrm>
            <a:off x="250165" y="213359"/>
            <a:ext cx="11749177" cy="5885515"/>
          </a:xfrm>
          <a:prstGeom prst="rect">
            <a:avLst/>
          </a:prstGeom>
          <a:solidFill>
            <a:srgbClr val="FFFF00"/>
          </a:solidFill>
          <a:ln w="38100" cap="flat" cmpd="sng">
            <a:solidFill>
              <a:srgbClr val="FF0000"/>
            </a:solidFill>
            <a:prstDash val="solid"/>
            <a:round/>
            <a:headEnd type="none" w="sm" len="sm"/>
            <a:tailEnd type="none" w="sm" len="sm"/>
          </a:ln>
        </p:spPr>
        <p:txBody>
          <a:bodyPr spcFirstLastPara="1" wrap="square" lIns="91425" tIns="45700" rIns="91425" bIns="45700" anchor="ctr" anchorCtr="0">
            <a:normAutofit/>
          </a:bodyPr>
          <a:lstStyle/>
          <a:p>
            <a:pPr lvl="0" algn="r">
              <a:lnSpc>
                <a:spcPct val="100000"/>
              </a:lnSpc>
              <a:buClr>
                <a:srgbClr val="FF0000"/>
              </a:buClr>
              <a:buSzPts val="9000"/>
            </a:pPr>
            <a:r>
              <a:rPr lang="ja-JP" altLang="en-US" sz="8000" b="1" dirty="0">
                <a:solidFill>
                  <a:schemeClr val="tx1"/>
                </a:solidFill>
              </a:rPr>
              <a:t>サージカルマスク　　　　　</a:t>
            </a:r>
            <a:br>
              <a:rPr lang="en-US" altLang="ja-JP" sz="8000" b="1" dirty="0">
                <a:solidFill>
                  <a:schemeClr val="tx1"/>
                </a:solidFill>
              </a:rPr>
            </a:br>
            <a:br>
              <a:rPr lang="en-US" altLang="ja-JP" sz="3200" b="1" dirty="0">
                <a:solidFill>
                  <a:schemeClr val="tx1"/>
                </a:solidFill>
              </a:rPr>
            </a:br>
            <a:r>
              <a:rPr lang="ja-JP" altLang="en-US" sz="8000" b="1" dirty="0">
                <a:solidFill>
                  <a:schemeClr val="tx1"/>
                </a:solidFill>
              </a:rPr>
              <a:t>フェイスシールド</a:t>
            </a:r>
            <a:br>
              <a:rPr lang="en-US" altLang="ja-JP" sz="6600" b="1" dirty="0">
                <a:solidFill>
                  <a:schemeClr val="tx1"/>
                </a:solidFill>
              </a:rPr>
            </a:br>
            <a:br>
              <a:rPr lang="en-US" altLang="ja-JP" sz="2400" b="1" dirty="0">
                <a:solidFill>
                  <a:schemeClr val="tx1"/>
                </a:solidFill>
              </a:rPr>
            </a:br>
            <a:r>
              <a:rPr lang="ja-JP" altLang="en-US" dirty="0">
                <a:solidFill>
                  <a:schemeClr val="tx1"/>
                </a:solidFill>
              </a:rPr>
              <a:t>介護中</a:t>
            </a:r>
            <a:r>
              <a:rPr lang="en-US" altLang="ja-JP" dirty="0">
                <a:solidFill>
                  <a:schemeClr val="tx1"/>
                </a:solidFill>
              </a:rPr>
              <a:t> </a:t>
            </a:r>
            <a:r>
              <a:rPr lang="ja-JP" altLang="en-US" u="sng" dirty="0">
                <a:solidFill>
                  <a:schemeClr val="tx1"/>
                </a:solidFill>
              </a:rPr>
              <a:t>常時</a:t>
            </a:r>
            <a:r>
              <a:rPr lang="ja-JP" altLang="en-US" dirty="0">
                <a:solidFill>
                  <a:schemeClr val="tx1"/>
                </a:solidFill>
              </a:rPr>
              <a:t>着用</a:t>
            </a:r>
            <a:br>
              <a:rPr lang="en-US" altLang="ja-JP" dirty="0">
                <a:solidFill>
                  <a:schemeClr val="tx1"/>
                </a:solidFill>
              </a:rPr>
            </a:br>
            <a:br>
              <a:rPr lang="en-US" altLang="ja-JP" sz="2400" dirty="0">
                <a:solidFill>
                  <a:schemeClr val="tx1"/>
                </a:solidFill>
              </a:rPr>
            </a:br>
            <a:r>
              <a:rPr lang="ja-JP" altLang="en-US" sz="3200" dirty="0">
                <a:solidFill>
                  <a:schemeClr val="tx1"/>
                </a:solidFill>
              </a:rPr>
              <a:t>検査陰性の方も、明日発熱し　</a:t>
            </a:r>
            <a:br>
              <a:rPr lang="en-US" altLang="ja-JP" sz="3200" dirty="0">
                <a:solidFill>
                  <a:schemeClr val="tx1"/>
                </a:solidFill>
              </a:rPr>
            </a:br>
            <a:r>
              <a:rPr lang="ja-JP" altLang="en-US" sz="3200" dirty="0">
                <a:solidFill>
                  <a:schemeClr val="tx1"/>
                </a:solidFill>
              </a:rPr>
              <a:t>検査が陽性になる可能性があります</a:t>
            </a:r>
            <a:endParaRPr sz="2800" dirty="0">
              <a:solidFill>
                <a:schemeClr val="tx1"/>
              </a:solidFill>
            </a:endParaRPr>
          </a:p>
        </p:txBody>
      </p:sp>
      <p:pic>
        <p:nvPicPr>
          <p:cNvPr id="2" name="図 1">
            <a:extLst>
              <a:ext uri="{FF2B5EF4-FFF2-40B4-BE49-F238E27FC236}">
                <a16:creationId xmlns:a16="http://schemas.microsoft.com/office/drawing/2014/main" id="{AF1B8A2F-DB5E-B342-8F3D-CAF89FAA6805}"/>
              </a:ext>
            </a:extLst>
          </p:cNvPr>
          <p:cNvPicPr>
            <a:picLocks noChangeAspect="1"/>
          </p:cNvPicPr>
          <p:nvPr/>
        </p:nvPicPr>
        <p:blipFill rotWithShape="1">
          <a:blip r:embed="rId3"/>
          <a:srcRect t="4553" r="48775" b="18235"/>
          <a:stretch/>
        </p:blipFill>
        <p:spPr>
          <a:xfrm>
            <a:off x="466954" y="2832773"/>
            <a:ext cx="2621301" cy="2972087"/>
          </a:xfrm>
          <a:prstGeom prst="rect">
            <a:avLst/>
          </a:prstGeom>
        </p:spPr>
      </p:pic>
      <p:sp>
        <p:nvSpPr>
          <p:cNvPr id="4" name="Google Shape;98;p3">
            <a:extLst>
              <a:ext uri="{FF2B5EF4-FFF2-40B4-BE49-F238E27FC236}">
                <a16:creationId xmlns:a16="http://schemas.microsoft.com/office/drawing/2014/main" id="{42F43B07-A467-C044-AA07-F1481176AA67}"/>
              </a:ext>
            </a:extLst>
          </p:cNvPr>
          <p:cNvSpPr txBox="1">
            <a:spLocks/>
          </p:cNvSpPr>
          <p:nvPr/>
        </p:nvSpPr>
        <p:spPr>
          <a:xfrm rot="10800000" flipV="1">
            <a:off x="1824487" y="6149340"/>
            <a:ext cx="8543026" cy="708660"/>
          </a:xfrm>
          <a:prstGeom prst="rect">
            <a:avLst/>
          </a:prstGeom>
          <a:noFill/>
          <a:ln w="38100" cap="flat" cmpd="sng">
            <a:noFill/>
            <a:prstDash val="solid"/>
            <a:round/>
            <a:headEnd type="none" w="sm" len="sm"/>
            <a:tailEnd type="none" w="sm" len="sm"/>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FF0000"/>
              </a:buClr>
              <a:buSzPts val="9000"/>
            </a:pPr>
            <a:r>
              <a:rPr kumimoji="0" lang="ja-JP" altLang="en-US" sz="2400" kern="0" dirty="0">
                <a:solidFill>
                  <a:srgbClr val="000000"/>
                </a:solidFill>
              </a:rPr>
              <a:t>利用者から距離が遠い仕事では外していてもいい</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7"/>
          <p:cNvSpPr txBox="1"/>
          <p:nvPr/>
        </p:nvSpPr>
        <p:spPr>
          <a:xfrm>
            <a:off x="2935852" y="108841"/>
            <a:ext cx="8319757" cy="83354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4400"/>
              <a:buFontTx/>
              <a:buNone/>
              <a:tabLst/>
              <a:defRPr/>
            </a:pPr>
            <a:r>
              <a:rPr kumimoji="0" lang="ja-JP" altLang="en-US" sz="4400" b="1" i="0" u="none" strike="noStrike" kern="0" cap="none" spc="0" normalizeH="0" baseline="0" noProof="0">
                <a:ln>
                  <a:noFill/>
                </a:ln>
                <a:solidFill>
                  <a:srgbClr val="000000"/>
                </a:solidFill>
                <a:effectLst/>
                <a:uLnTx/>
                <a:uFillTx/>
                <a:latin typeface="Calibri"/>
                <a:ea typeface="Calibri"/>
                <a:cs typeface="Calibri"/>
                <a:sym typeface="Calibri"/>
              </a:rPr>
              <a:t>物の受け渡し</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37" name="Google Shape;437;p27"/>
          <p:cNvGrpSpPr/>
          <p:nvPr/>
        </p:nvGrpSpPr>
        <p:grpSpPr>
          <a:xfrm>
            <a:off x="2777314" y="1090322"/>
            <a:ext cx="2835291" cy="3305254"/>
            <a:chOff x="699584" y="997849"/>
            <a:chExt cx="2835291" cy="3567000"/>
          </a:xfrm>
        </p:grpSpPr>
        <p:grpSp>
          <p:nvGrpSpPr>
            <p:cNvPr id="438" name="Google Shape;438;p27"/>
            <p:cNvGrpSpPr/>
            <p:nvPr/>
          </p:nvGrpSpPr>
          <p:grpSpPr>
            <a:xfrm>
              <a:off x="699584" y="1165157"/>
              <a:ext cx="2835291" cy="3399692"/>
              <a:chOff x="299719" y="2621280"/>
              <a:chExt cx="3548446" cy="3615398"/>
            </a:xfrm>
          </p:grpSpPr>
          <p:pic>
            <p:nvPicPr>
              <p:cNvPr id="439" name="Google Shape;439;p27"/>
              <p:cNvPicPr preferRelativeResize="0"/>
              <p:nvPr/>
            </p:nvPicPr>
            <p:blipFill rotWithShape="1">
              <a:blip r:embed="rId3">
                <a:alphaModFix/>
              </a:blip>
              <a:srcRect/>
              <a:stretch/>
            </p:blipFill>
            <p:spPr>
              <a:xfrm>
                <a:off x="299719" y="2621280"/>
                <a:ext cx="3548446" cy="3615398"/>
              </a:xfrm>
              <a:prstGeom prst="rect">
                <a:avLst/>
              </a:prstGeom>
              <a:noFill/>
              <a:ln>
                <a:noFill/>
              </a:ln>
            </p:spPr>
          </p:pic>
          <p:pic>
            <p:nvPicPr>
              <p:cNvPr id="440" name="Google Shape;440;p27"/>
              <p:cNvPicPr preferRelativeResize="0"/>
              <p:nvPr/>
            </p:nvPicPr>
            <p:blipFill rotWithShape="1">
              <a:blip r:embed="rId4">
                <a:alphaModFix/>
              </a:blip>
              <a:srcRect/>
              <a:stretch/>
            </p:blipFill>
            <p:spPr>
              <a:xfrm>
                <a:off x="1371585" y="4979963"/>
                <a:ext cx="1558716" cy="1256715"/>
              </a:xfrm>
              <a:prstGeom prst="rect">
                <a:avLst/>
              </a:prstGeom>
              <a:noFill/>
              <a:ln>
                <a:noFill/>
              </a:ln>
            </p:spPr>
          </p:pic>
        </p:grpSp>
        <p:sp>
          <p:nvSpPr>
            <p:cNvPr id="441" name="Google Shape;441;p27"/>
            <p:cNvSpPr txBox="1"/>
            <p:nvPr/>
          </p:nvSpPr>
          <p:spPr>
            <a:xfrm>
              <a:off x="996865" y="997849"/>
              <a:ext cx="2363780" cy="431751"/>
            </a:xfrm>
            <a:prstGeom prst="rect">
              <a:avLst/>
            </a:prstGeom>
            <a:solidFill>
              <a:srgbClr val="92D050"/>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2000" b="1" i="0" u="none" strike="noStrike" kern="0" cap="none" spc="0" normalizeH="0" baseline="0" noProof="0" dirty="0">
                  <a:ln>
                    <a:noFill/>
                  </a:ln>
                  <a:solidFill>
                    <a:srgbClr val="000000"/>
                  </a:solidFill>
                  <a:effectLst/>
                  <a:uLnTx/>
                  <a:uFillTx/>
                  <a:latin typeface="Calibri"/>
                  <a:ea typeface="Calibri"/>
                  <a:cs typeface="Calibri"/>
                  <a:sym typeface="Calibri"/>
                </a:rPr>
                <a:t>グリーンエリア</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442" name="Google Shape;442;p27"/>
          <p:cNvGrpSpPr/>
          <p:nvPr/>
        </p:nvGrpSpPr>
        <p:grpSpPr>
          <a:xfrm>
            <a:off x="6534205" y="1155351"/>
            <a:ext cx="2835291" cy="3399692"/>
            <a:chOff x="299719" y="2621280"/>
            <a:chExt cx="3548446" cy="3615398"/>
          </a:xfrm>
        </p:grpSpPr>
        <p:pic>
          <p:nvPicPr>
            <p:cNvPr id="443" name="Google Shape;443;p27"/>
            <p:cNvPicPr preferRelativeResize="0"/>
            <p:nvPr/>
          </p:nvPicPr>
          <p:blipFill rotWithShape="1">
            <a:blip r:embed="rId3">
              <a:alphaModFix/>
            </a:blip>
            <a:srcRect/>
            <a:stretch/>
          </p:blipFill>
          <p:spPr>
            <a:xfrm>
              <a:off x="299719" y="2621280"/>
              <a:ext cx="3548446" cy="3615398"/>
            </a:xfrm>
            <a:prstGeom prst="rect">
              <a:avLst/>
            </a:prstGeom>
            <a:noFill/>
            <a:ln>
              <a:noFill/>
            </a:ln>
          </p:spPr>
        </p:pic>
        <p:pic>
          <p:nvPicPr>
            <p:cNvPr id="444" name="Google Shape;444;p27"/>
            <p:cNvPicPr preferRelativeResize="0"/>
            <p:nvPr/>
          </p:nvPicPr>
          <p:blipFill rotWithShape="1">
            <a:blip r:embed="rId4">
              <a:alphaModFix/>
            </a:blip>
            <a:srcRect/>
            <a:stretch/>
          </p:blipFill>
          <p:spPr>
            <a:xfrm>
              <a:off x="1371585" y="4979963"/>
              <a:ext cx="1558716" cy="1256715"/>
            </a:xfrm>
            <a:prstGeom prst="rect">
              <a:avLst/>
            </a:prstGeom>
            <a:noFill/>
            <a:ln>
              <a:noFill/>
            </a:ln>
          </p:spPr>
        </p:pic>
        <p:pic>
          <p:nvPicPr>
            <p:cNvPr id="445" name="Google Shape;445;p27" descr="段ボール箱のイラスト（開いた状態）"/>
            <p:cNvPicPr preferRelativeResize="0"/>
            <p:nvPr/>
          </p:nvPicPr>
          <p:blipFill rotWithShape="1">
            <a:blip r:embed="rId5">
              <a:alphaModFix/>
            </a:blip>
            <a:srcRect/>
            <a:stretch/>
          </p:blipFill>
          <p:spPr>
            <a:xfrm>
              <a:off x="1459285" y="4532271"/>
              <a:ext cx="1383316" cy="895383"/>
            </a:xfrm>
            <a:prstGeom prst="rect">
              <a:avLst/>
            </a:prstGeom>
            <a:noFill/>
            <a:ln>
              <a:noFill/>
            </a:ln>
          </p:spPr>
        </p:pic>
      </p:grpSp>
      <p:pic>
        <p:nvPicPr>
          <p:cNvPr id="446" name="Google Shape;446;p27" descr="ダンボールの荷物を持つ人のイラスト（女性）"/>
          <p:cNvPicPr preferRelativeResize="0"/>
          <p:nvPr/>
        </p:nvPicPr>
        <p:blipFill rotWithShape="1">
          <a:blip r:embed="rId6">
            <a:alphaModFix/>
          </a:blip>
          <a:srcRect/>
          <a:stretch/>
        </p:blipFill>
        <p:spPr>
          <a:xfrm flipH="1">
            <a:off x="1400137" y="1548147"/>
            <a:ext cx="2441449" cy="3130062"/>
          </a:xfrm>
          <a:prstGeom prst="rect">
            <a:avLst/>
          </a:prstGeom>
          <a:noFill/>
          <a:ln>
            <a:noFill/>
          </a:ln>
        </p:spPr>
      </p:pic>
      <p:sp>
        <p:nvSpPr>
          <p:cNvPr id="447" name="Google Shape;447;p27"/>
          <p:cNvSpPr/>
          <p:nvPr/>
        </p:nvSpPr>
        <p:spPr>
          <a:xfrm>
            <a:off x="3086371" y="2622460"/>
            <a:ext cx="1349641" cy="806541"/>
          </a:xfrm>
          <a:prstGeom prst="curvedDownArrow">
            <a:avLst>
              <a:gd name="adj1" fmla="val 25000"/>
              <a:gd name="adj2" fmla="val 50000"/>
              <a:gd name="adj3" fmla="val 25000"/>
            </a:avLst>
          </a:prstGeom>
          <a:solidFill>
            <a:srgbClr val="C55A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9" name="Google Shape;449;p27"/>
          <p:cNvSpPr txBox="1"/>
          <p:nvPr/>
        </p:nvSpPr>
        <p:spPr>
          <a:xfrm>
            <a:off x="7197923" y="978830"/>
            <a:ext cx="1866141" cy="400110"/>
          </a:xfrm>
          <a:prstGeom prst="rect">
            <a:avLst/>
          </a:prstGeom>
          <a:solidFill>
            <a:srgbClr val="FF4F4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2000" b="1" i="0" u="none" strike="noStrike" kern="0" cap="none" spc="0" normalizeH="0" baseline="0" noProof="0">
                <a:ln>
                  <a:noFill/>
                </a:ln>
                <a:solidFill>
                  <a:srgbClr val="000000"/>
                </a:solidFill>
                <a:effectLst/>
                <a:uLnTx/>
                <a:uFillTx/>
                <a:latin typeface="Calibri"/>
                <a:ea typeface="Calibri"/>
                <a:cs typeface="Calibri"/>
                <a:sym typeface="Calibri"/>
              </a:rPr>
              <a:t>レッドエリア</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27"/>
          <p:cNvSpPr txBox="1"/>
          <p:nvPr/>
        </p:nvSpPr>
        <p:spPr>
          <a:xfrm>
            <a:off x="1821270" y="4733153"/>
            <a:ext cx="4162188" cy="1938992"/>
          </a:xfrm>
          <a:prstGeom prst="rect">
            <a:avLst/>
          </a:prstGeom>
          <a:solidFill>
            <a:srgbClr val="FFF2CC"/>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2400" b="0" i="0" u="none" strike="noStrike" kern="0" cap="none" spc="0" normalizeH="0" baseline="0" noProof="0">
                <a:ln>
                  <a:noFill/>
                </a:ln>
                <a:solidFill>
                  <a:srgbClr val="000000"/>
                </a:solidFill>
                <a:effectLst/>
                <a:uLnTx/>
                <a:uFillTx/>
                <a:latin typeface="Calibri"/>
                <a:ea typeface="Calibri"/>
                <a:cs typeface="Calibri"/>
                <a:sym typeface="Calibri"/>
              </a:rPr>
              <a:t>グリーンゾーンの人が</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2400" b="0" i="0" u="none" strike="noStrike" kern="0" cap="none" spc="0" normalizeH="0" baseline="0" noProof="0">
                <a:ln>
                  <a:noFill/>
                </a:ln>
                <a:solidFill>
                  <a:srgbClr val="000000"/>
                </a:solidFill>
                <a:effectLst/>
                <a:uLnTx/>
                <a:uFillTx/>
                <a:latin typeface="Calibri"/>
                <a:ea typeface="Calibri"/>
                <a:cs typeface="Calibri"/>
                <a:sym typeface="Calibri"/>
              </a:rPr>
              <a:t>エレベーター内の台の上に</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2400" b="0" i="0" u="none" strike="noStrike" kern="0" cap="none" spc="0" normalizeH="0" baseline="0" noProof="0">
                <a:ln>
                  <a:noFill/>
                </a:ln>
                <a:solidFill>
                  <a:srgbClr val="000000"/>
                </a:solidFill>
                <a:effectLst/>
                <a:uLnTx/>
                <a:uFillTx/>
                <a:latin typeface="Calibri"/>
                <a:ea typeface="Calibri"/>
                <a:cs typeface="Calibri"/>
                <a:sym typeface="Calibri"/>
              </a:rPr>
              <a:t>物を載せる。</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2400" b="1" i="0" u="none" strike="noStrike" kern="0" cap="none" spc="0" normalizeH="0" baseline="0" noProof="0">
                <a:ln>
                  <a:noFill/>
                </a:ln>
                <a:solidFill>
                  <a:srgbClr val="FF0000"/>
                </a:solidFill>
                <a:effectLst/>
                <a:uLnTx/>
                <a:uFillTx/>
                <a:latin typeface="Calibri"/>
                <a:ea typeface="Calibri"/>
                <a:cs typeface="Calibri"/>
                <a:sym typeface="Calibri"/>
              </a:rPr>
              <a:t>エレベーター内に触れない　ように注意する！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27"/>
          <p:cNvSpPr txBox="1"/>
          <p:nvPr/>
        </p:nvSpPr>
        <p:spPr>
          <a:xfrm>
            <a:off x="6458462" y="4778632"/>
            <a:ext cx="4037229" cy="1569660"/>
          </a:xfrm>
          <a:prstGeom prst="rect">
            <a:avLst/>
          </a:prstGeom>
          <a:solidFill>
            <a:srgbClr val="FFF2CC"/>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2400" b="0" i="0" u="none" strike="noStrike" kern="0" cap="none" spc="0" normalizeH="0" baseline="0" noProof="0">
                <a:ln>
                  <a:noFill/>
                </a:ln>
                <a:solidFill>
                  <a:srgbClr val="000000"/>
                </a:solidFill>
                <a:effectLst/>
                <a:uLnTx/>
                <a:uFillTx/>
                <a:latin typeface="Calibri"/>
                <a:ea typeface="Calibri"/>
                <a:cs typeface="Calibri"/>
                <a:sym typeface="Calibri"/>
              </a:rPr>
              <a:t>エレベーター内は</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2400" b="0" i="0" u="none" strike="noStrike" kern="0" cap="none" spc="0" normalizeH="0" baseline="0" noProof="0">
                <a:ln>
                  <a:noFill/>
                </a:ln>
                <a:solidFill>
                  <a:srgbClr val="000000"/>
                </a:solidFill>
                <a:effectLst/>
                <a:uLnTx/>
                <a:uFillTx/>
                <a:latin typeface="Calibri"/>
                <a:ea typeface="Calibri"/>
                <a:cs typeface="Calibri"/>
                <a:sym typeface="Calibri"/>
              </a:rPr>
              <a:t>イエローゾーンと考え、</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2400" b="1" i="0" u="none" strike="noStrike" kern="0" cap="none" spc="0" normalizeH="0" baseline="0" noProof="0">
                <a:ln>
                  <a:noFill/>
                </a:ln>
                <a:solidFill>
                  <a:srgbClr val="FF0000"/>
                </a:solidFill>
                <a:effectLst/>
                <a:uLnTx/>
                <a:uFillTx/>
                <a:latin typeface="Calibri"/>
                <a:ea typeface="Calibri"/>
                <a:cs typeface="Calibri"/>
                <a:sym typeface="Calibri"/>
              </a:rPr>
              <a:t>エレベーター内に触れない　　ように注意する！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 name="図 1">
            <a:extLst>
              <a:ext uri="{FF2B5EF4-FFF2-40B4-BE49-F238E27FC236}">
                <a16:creationId xmlns:a16="http://schemas.microsoft.com/office/drawing/2014/main" id="{4A1EA074-6089-4AA6-9E1B-F58B9525AF6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167292" y="1550691"/>
            <a:ext cx="1298034" cy="29500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4"/>
          <p:cNvSpPr txBox="1"/>
          <p:nvPr/>
        </p:nvSpPr>
        <p:spPr>
          <a:xfrm>
            <a:off x="284066" y="63126"/>
            <a:ext cx="9466216" cy="1049206"/>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3600"/>
              <a:buFontTx/>
              <a:buNone/>
              <a:tabLst/>
              <a:defRPr/>
            </a:pPr>
            <a:r>
              <a:rPr kumimoji="0" lang="ja-JP" altLang="en-US" sz="4000" b="1" i="0" u="none" strike="noStrike" kern="0" cap="none" spc="0" normalizeH="0" baseline="0" noProof="0" dirty="0">
                <a:ln>
                  <a:noFill/>
                </a:ln>
                <a:solidFill>
                  <a:srgbClr val="000000"/>
                </a:solidFill>
                <a:effectLst/>
                <a:uLnTx/>
                <a:uFillTx/>
                <a:latin typeface="Calibri"/>
                <a:ea typeface="Calibri"/>
                <a:cs typeface="Calibri"/>
                <a:sym typeface="Calibri"/>
              </a:rPr>
              <a:t>個人防護具の残数確認を行いましょう！</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399" name="Google Shape;399;p24" descr="手のアルコール消毒のイラスト"/>
          <p:cNvPicPr preferRelativeResize="0"/>
          <p:nvPr/>
        </p:nvPicPr>
        <p:blipFill rotWithShape="1">
          <a:blip r:embed="rId3">
            <a:alphaModFix/>
          </a:blip>
          <a:srcRect/>
          <a:stretch/>
        </p:blipFill>
        <p:spPr>
          <a:xfrm>
            <a:off x="9398758" y="3167452"/>
            <a:ext cx="993868" cy="1035279"/>
          </a:xfrm>
          <a:prstGeom prst="rect">
            <a:avLst/>
          </a:prstGeom>
          <a:noFill/>
          <a:ln>
            <a:noFill/>
          </a:ln>
        </p:spPr>
      </p:pic>
      <p:pic>
        <p:nvPicPr>
          <p:cNvPr id="400" name="Google Shape;400;p24" descr="個人防護具のイラスト（ガウン・フェイスシールド・女性）"/>
          <p:cNvPicPr preferRelativeResize="0"/>
          <p:nvPr/>
        </p:nvPicPr>
        <p:blipFill rotWithShape="1">
          <a:blip r:embed="rId4">
            <a:alphaModFix/>
          </a:blip>
          <a:srcRect/>
          <a:stretch/>
        </p:blipFill>
        <p:spPr>
          <a:xfrm>
            <a:off x="7947438" y="1452524"/>
            <a:ext cx="1451321" cy="2122409"/>
          </a:xfrm>
          <a:prstGeom prst="rect">
            <a:avLst/>
          </a:prstGeom>
          <a:noFill/>
          <a:ln>
            <a:noFill/>
          </a:ln>
        </p:spPr>
      </p:pic>
      <p:sp>
        <p:nvSpPr>
          <p:cNvPr id="401" name="Google Shape;401;p24"/>
          <p:cNvSpPr txBox="1"/>
          <p:nvPr/>
        </p:nvSpPr>
        <p:spPr>
          <a:xfrm>
            <a:off x="1419498" y="1025432"/>
            <a:ext cx="10616429" cy="5632271"/>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ja-JP" altLang="en-US" sz="2800" b="0" i="0" u="none" strike="noStrike" kern="0" cap="none" spc="0" normalizeH="0" baseline="0" noProof="0" dirty="0">
                <a:ln>
                  <a:noFill/>
                </a:ln>
                <a:solidFill>
                  <a:srgbClr val="000000"/>
                </a:solidFill>
                <a:effectLst/>
                <a:uLnTx/>
                <a:uFillTx/>
                <a:latin typeface="Calibri"/>
                <a:ea typeface="Calibri"/>
                <a:cs typeface="Calibri"/>
                <a:sym typeface="Calibri"/>
              </a:rPr>
              <a:t>キャップ　　　　　　　</a:t>
            </a:r>
            <a:r>
              <a:rPr kumimoji="0" lang="ja-JP" altLang="en-US" sz="2800" b="0" i="0" u="sng" strike="noStrike" kern="0" cap="none" spc="0" normalizeH="0" baseline="0" noProof="0" dirty="0">
                <a:ln>
                  <a:noFill/>
                </a:ln>
                <a:solidFill>
                  <a:srgbClr val="FF0000"/>
                </a:solidFill>
                <a:effectLst/>
                <a:uLnTx/>
                <a:uFillTx/>
                <a:latin typeface="Calibri"/>
                <a:ea typeface="Calibri"/>
                <a:cs typeface="Calibri"/>
                <a:sym typeface="Calibri"/>
              </a:rPr>
              <a:t>残　　　箱</a:t>
            </a:r>
            <a:endParaRPr kumimoji="0" sz="2800" b="0" i="0" u="sng" strike="noStrike" kern="0" cap="none" spc="0" normalizeH="0" baseline="0" noProof="0" dirty="0">
              <a:ln>
                <a:noFill/>
              </a:ln>
              <a:solidFill>
                <a:srgbClr val="FF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ja-JP" altLang="en-US" sz="2800" b="0" i="0" u="none" strike="noStrike" kern="0" cap="none" spc="0" normalizeH="0" baseline="0" noProof="0" dirty="0">
                <a:ln>
                  <a:noFill/>
                </a:ln>
                <a:solidFill>
                  <a:srgbClr val="000000"/>
                </a:solidFill>
                <a:effectLst/>
                <a:uLnTx/>
                <a:uFillTx/>
                <a:latin typeface="Calibri"/>
                <a:ea typeface="Calibri"/>
                <a:cs typeface="Calibri"/>
                <a:sym typeface="Calibri"/>
              </a:rPr>
              <a:t>フェイスシールド　　　</a:t>
            </a:r>
            <a:r>
              <a:rPr kumimoji="0" lang="ja-JP" altLang="en-US" sz="2800" b="0" i="0" u="sng" strike="noStrike" kern="0" cap="none" spc="0" normalizeH="0" baseline="0" noProof="0" dirty="0">
                <a:ln>
                  <a:noFill/>
                </a:ln>
                <a:solidFill>
                  <a:srgbClr val="FF0000"/>
                </a:solidFill>
                <a:effectLst/>
                <a:uLnTx/>
                <a:uFillTx/>
                <a:latin typeface="Calibri"/>
                <a:ea typeface="Calibri"/>
                <a:cs typeface="Calibri"/>
                <a:sym typeface="Calibri"/>
              </a:rPr>
              <a:t>残　　　箱</a:t>
            </a:r>
            <a:endParaRPr kumimoji="0" sz="2800" b="0" i="0" u="sng" strike="noStrike" kern="0" cap="none" spc="0" normalizeH="0" baseline="0" noProof="0" dirty="0">
              <a:ln>
                <a:noFill/>
              </a:ln>
              <a:solidFill>
                <a:srgbClr val="FF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ja-JP" altLang="en-US" sz="2800" b="0" i="0" u="none" strike="noStrike" kern="0" cap="none" spc="0" normalizeH="0" baseline="0" noProof="0" dirty="0">
                <a:ln>
                  <a:noFill/>
                </a:ln>
                <a:solidFill>
                  <a:srgbClr val="000000"/>
                </a:solidFill>
                <a:effectLst/>
                <a:uLnTx/>
                <a:uFillTx/>
                <a:latin typeface="Calibri"/>
                <a:ea typeface="Calibri"/>
                <a:cs typeface="Calibri"/>
                <a:sym typeface="Calibri"/>
              </a:rPr>
              <a:t>ガウン　　　　　　　　</a:t>
            </a:r>
            <a:r>
              <a:rPr kumimoji="0" lang="ja-JP" altLang="en-US" sz="2800" b="0" i="0" u="sng" strike="noStrike" kern="0" cap="none" spc="0" normalizeH="0" baseline="0" noProof="0" dirty="0">
                <a:ln>
                  <a:noFill/>
                </a:ln>
                <a:solidFill>
                  <a:srgbClr val="FF0000"/>
                </a:solidFill>
                <a:effectLst/>
                <a:uLnTx/>
                <a:uFillTx/>
                <a:latin typeface="Calibri"/>
                <a:ea typeface="Calibri"/>
                <a:cs typeface="Calibri"/>
                <a:sym typeface="Calibri"/>
              </a:rPr>
              <a:t>残　　　箱</a:t>
            </a:r>
            <a:endParaRPr kumimoji="0" sz="2800" b="0" i="0" u="sng" strike="noStrike" kern="0" cap="none" spc="0" normalizeH="0" baseline="0" noProof="0" dirty="0">
              <a:ln>
                <a:noFill/>
              </a:ln>
              <a:solidFill>
                <a:srgbClr val="FF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ja-JP" altLang="en-US" sz="2800" b="0" i="0" u="none" strike="noStrike" kern="0" cap="none" spc="0" normalizeH="0" baseline="0" noProof="0" dirty="0">
                <a:ln>
                  <a:noFill/>
                </a:ln>
                <a:solidFill>
                  <a:srgbClr val="000000"/>
                </a:solidFill>
                <a:effectLst/>
                <a:uLnTx/>
                <a:uFillTx/>
                <a:latin typeface="Calibri"/>
                <a:ea typeface="Calibri"/>
                <a:cs typeface="Calibri"/>
                <a:sym typeface="Calibri"/>
              </a:rPr>
              <a:t>エプロン　　　　　　　</a:t>
            </a:r>
            <a:r>
              <a:rPr kumimoji="0" lang="ja-JP" altLang="en-US" sz="2800" b="0" i="0" u="sng" strike="noStrike" kern="0" cap="none" spc="0" normalizeH="0" baseline="0" noProof="0" dirty="0">
                <a:ln>
                  <a:noFill/>
                </a:ln>
                <a:solidFill>
                  <a:srgbClr val="FF0000"/>
                </a:solidFill>
                <a:effectLst/>
                <a:uLnTx/>
                <a:uFillTx/>
                <a:latin typeface="Calibri"/>
                <a:ea typeface="Calibri"/>
                <a:cs typeface="Calibri"/>
                <a:sym typeface="Calibri"/>
              </a:rPr>
              <a:t>残　　　箱</a:t>
            </a:r>
            <a:endParaRPr kumimoji="0" sz="2800" b="0" i="0" u="sng" strike="noStrike" kern="0" cap="none" spc="0" normalizeH="0" baseline="0" noProof="0" dirty="0">
              <a:ln>
                <a:noFill/>
              </a:ln>
              <a:solidFill>
                <a:srgbClr val="FF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ja-JP" altLang="en-US" sz="2800" b="0" i="0" u="none" strike="noStrike" kern="0" cap="none" spc="0" normalizeH="0" baseline="0" noProof="0" dirty="0">
                <a:ln>
                  <a:noFill/>
                </a:ln>
                <a:solidFill>
                  <a:srgbClr val="000000"/>
                </a:solidFill>
                <a:effectLst/>
                <a:uLnTx/>
                <a:uFillTx/>
                <a:latin typeface="Calibri"/>
                <a:ea typeface="Calibri"/>
                <a:cs typeface="Calibri"/>
                <a:sym typeface="Calibri"/>
              </a:rPr>
              <a:t>マスク・</a:t>
            </a:r>
            <a:r>
              <a:rPr kumimoji="0" lang="en-US" altLang="ja-JP" sz="2800" b="0" i="0" u="none" strike="noStrike" kern="0" cap="none" spc="0" normalizeH="0" baseline="0" noProof="0" dirty="0">
                <a:ln>
                  <a:noFill/>
                </a:ln>
                <a:solidFill>
                  <a:srgbClr val="000000"/>
                </a:solidFill>
                <a:effectLst/>
                <a:uLnTx/>
                <a:uFillTx/>
                <a:latin typeface="Calibri"/>
                <a:ea typeface="Calibri"/>
                <a:cs typeface="Calibri"/>
                <a:sym typeface="Calibri"/>
              </a:rPr>
              <a:t>N</a:t>
            </a:r>
            <a:r>
              <a:rPr kumimoji="0" lang="ja-JP" altLang="en-US" sz="2800" b="0" i="0" u="none" strike="noStrike" kern="0" cap="none" spc="0" normalizeH="0" baseline="0" noProof="0" dirty="0">
                <a:ln>
                  <a:noFill/>
                </a:ln>
                <a:solidFill>
                  <a:srgbClr val="000000"/>
                </a:solidFill>
                <a:effectLst/>
                <a:uLnTx/>
                <a:uFillTx/>
                <a:latin typeface="Calibri"/>
                <a:ea typeface="Calibri"/>
                <a:cs typeface="Calibri"/>
                <a:sym typeface="Calibri"/>
              </a:rPr>
              <a:t>９５　　　　 </a:t>
            </a:r>
            <a:r>
              <a:rPr kumimoji="0" lang="ja-JP" altLang="en-US" sz="2800" b="0" i="0" u="sng" strike="noStrike" kern="0" cap="none" spc="0" normalizeH="0" baseline="0" noProof="0" dirty="0">
                <a:ln>
                  <a:noFill/>
                </a:ln>
                <a:solidFill>
                  <a:srgbClr val="FF0000"/>
                </a:solidFill>
                <a:effectLst/>
                <a:uLnTx/>
                <a:uFillTx/>
                <a:latin typeface="Calibri"/>
                <a:ea typeface="Calibri"/>
                <a:cs typeface="Calibri"/>
                <a:sym typeface="Calibri"/>
              </a:rPr>
              <a:t>残　　　箱</a:t>
            </a:r>
            <a:endParaRPr kumimoji="0" sz="2800" b="0" i="0" u="sng" strike="noStrike" kern="0" cap="none" spc="0" normalizeH="0" baseline="0" noProof="0" dirty="0">
              <a:ln>
                <a:noFill/>
              </a:ln>
              <a:solidFill>
                <a:srgbClr val="FF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ja-JP" altLang="en-US" sz="2800" b="0" i="0" u="none" strike="noStrike" kern="0" cap="none" spc="0" normalizeH="0" baseline="0" noProof="0" dirty="0">
                <a:ln>
                  <a:noFill/>
                </a:ln>
                <a:solidFill>
                  <a:srgbClr val="000000"/>
                </a:solidFill>
                <a:effectLst/>
                <a:uLnTx/>
                <a:uFillTx/>
                <a:latin typeface="Calibri"/>
                <a:ea typeface="Calibri"/>
                <a:cs typeface="Calibri"/>
                <a:sym typeface="Calibri"/>
              </a:rPr>
              <a:t>手袋　　　　　　　　　</a:t>
            </a:r>
            <a:r>
              <a:rPr kumimoji="0" lang="ja-JP" altLang="en-US" sz="2800" b="0" i="0" u="sng" strike="noStrike" kern="0" cap="none" spc="0" normalizeH="0" baseline="0" noProof="0" dirty="0">
                <a:ln>
                  <a:noFill/>
                </a:ln>
                <a:solidFill>
                  <a:srgbClr val="FF0000"/>
                </a:solidFill>
                <a:effectLst/>
                <a:uLnTx/>
                <a:uFillTx/>
                <a:latin typeface="Calibri"/>
                <a:ea typeface="Calibri"/>
                <a:cs typeface="Calibri"/>
                <a:sym typeface="Calibri"/>
              </a:rPr>
              <a:t>残　　　箱</a:t>
            </a:r>
            <a:endParaRPr kumimoji="0" sz="2800" b="0" i="0" u="sng" strike="noStrike" kern="0" cap="none" spc="0" normalizeH="0" baseline="0" noProof="0" dirty="0">
              <a:ln>
                <a:noFill/>
              </a:ln>
              <a:solidFill>
                <a:srgbClr val="FF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ja-JP" altLang="en-US" sz="2800" b="0" i="0" u="none" strike="noStrike" kern="0" cap="none" spc="0" normalizeH="0" baseline="0" noProof="0" dirty="0">
                <a:ln>
                  <a:noFill/>
                </a:ln>
                <a:solidFill>
                  <a:srgbClr val="000000"/>
                </a:solidFill>
                <a:effectLst/>
                <a:uLnTx/>
                <a:uFillTx/>
                <a:latin typeface="Calibri"/>
                <a:ea typeface="Calibri"/>
                <a:cs typeface="Calibri"/>
                <a:sym typeface="Calibri"/>
              </a:rPr>
              <a:t>手指消毒液　　　　　　</a:t>
            </a:r>
            <a:r>
              <a:rPr kumimoji="0" lang="ja-JP" altLang="en-US" sz="2800" b="0" i="0" u="sng" strike="noStrike" kern="0" cap="none" spc="0" normalizeH="0" baseline="0" noProof="0" dirty="0">
                <a:ln>
                  <a:noFill/>
                </a:ln>
                <a:solidFill>
                  <a:srgbClr val="FF0000"/>
                </a:solidFill>
                <a:effectLst/>
                <a:uLnTx/>
                <a:uFillTx/>
                <a:latin typeface="Calibri"/>
                <a:ea typeface="Calibri"/>
                <a:cs typeface="Calibri"/>
                <a:sym typeface="Calibri"/>
              </a:rPr>
              <a:t>残　　　本</a:t>
            </a:r>
            <a:endParaRPr kumimoji="0" sz="2800" b="0" i="0" u="sng"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2800" b="0" i="0" u="sng"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2800" b="0" i="0" u="none" strike="noStrike" kern="0" cap="none" spc="0" normalizeH="0" baseline="0" noProof="0" dirty="0">
                <a:ln>
                  <a:noFill/>
                </a:ln>
                <a:solidFill>
                  <a:srgbClr val="000000"/>
                </a:solidFill>
                <a:effectLst/>
                <a:uLnTx/>
                <a:uFillTx/>
                <a:latin typeface="Calibri"/>
                <a:ea typeface="Calibri"/>
                <a:cs typeface="Calibri"/>
                <a:sym typeface="Calibri"/>
              </a:rPr>
              <a:t>　上記になったら</a:t>
            </a:r>
            <a:r>
              <a:rPr kumimoji="0" lang="ja-JP" altLang="en-US" sz="2800" b="0" i="0" u="sng" strike="noStrike" kern="0" cap="none" spc="0" normalizeH="0" baseline="0" noProof="0" dirty="0">
                <a:ln>
                  <a:noFill/>
                </a:ln>
                <a:solidFill>
                  <a:srgbClr val="000000"/>
                </a:solidFill>
                <a:effectLst/>
                <a:uLnTx/>
                <a:uFillTx/>
                <a:latin typeface="Calibri"/>
                <a:ea typeface="Calibri"/>
                <a:cs typeface="Calibri"/>
                <a:sym typeface="Calibri"/>
              </a:rPr>
              <a:t>　　　担当者</a:t>
            </a:r>
            <a:r>
              <a:rPr kumimoji="0" lang="ja-JP" altLang="en-US" sz="2800" b="0" i="0" u="none" strike="noStrike" kern="0" cap="none" spc="0" normalizeH="0" baseline="0" noProof="0" dirty="0">
                <a:ln>
                  <a:noFill/>
                </a:ln>
                <a:solidFill>
                  <a:srgbClr val="000000"/>
                </a:solidFill>
                <a:effectLst/>
                <a:uLnTx/>
                <a:uFillTx/>
                <a:latin typeface="Calibri"/>
                <a:ea typeface="Calibri"/>
                <a:cs typeface="Calibri"/>
                <a:sym typeface="Calibri"/>
              </a:rPr>
              <a:t>に連絡しましょう。</a:t>
            </a:r>
            <a:endParaRPr kumimoji="0"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2800" b="0" i="0" u="sng" strike="noStrike" kern="0" cap="none" spc="0" normalizeH="0" baseline="0" noProof="0" dirty="0">
              <a:ln>
                <a:noFill/>
              </a:ln>
              <a:solidFill>
                <a:srgbClr val="FF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ja-JP" altLang="en-US" sz="2800" b="0" i="0" u="none" strike="noStrike" kern="0" cap="none" spc="0" normalizeH="0" baseline="0" noProof="0" dirty="0">
                <a:ln>
                  <a:noFill/>
                </a:ln>
                <a:solidFill>
                  <a:srgbClr val="FF0000"/>
                </a:solidFill>
                <a:effectLst/>
                <a:uLnTx/>
                <a:uFillTx/>
                <a:latin typeface="Calibri"/>
                <a:ea typeface="Calibri"/>
                <a:cs typeface="Calibri"/>
                <a:sym typeface="Calibri"/>
              </a:rPr>
              <a:t>大体の使用量を計算して在庫管理できるようにしましょう！</a:t>
            </a:r>
            <a:endParaRPr kumimoji="0" sz="2800" b="0"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dirty="0">
              <a:ln>
                <a:noFill/>
              </a:ln>
              <a:solidFill>
                <a:srgbClr val="FF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目安として約　　　日くらいで入荷します。</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 name="図 1">
            <a:extLst>
              <a:ext uri="{FF2B5EF4-FFF2-40B4-BE49-F238E27FC236}">
                <a16:creationId xmlns:a16="http://schemas.microsoft.com/office/drawing/2014/main" id="{A196A835-087A-4C19-80D0-6F5646D9534B}"/>
              </a:ext>
            </a:extLst>
          </p:cNvPr>
          <p:cNvPicPr>
            <a:picLocks noChangeAspect="1"/>
          </p:cNvPicPr>
          <p:nvPr/>
        </p:nvPicPr>
        <p:blipFill>
          <a:blip r:embed="rId5"/>
          <a:stretch>
            <a:fillRect/>
          </a:stretch>
        </p:blipFill>
        <p:spPr>
          <a:xfrm>
            <a:off x="7826189" y="825263"/>
            <a:ext cx="1572568" cy="3574017"/>
          </a:xfrm>
          <a:prstGeom prst="rect">
            <a:avLst/>
          </a:prstGeom>
        </p:spPr>
      </p:pic>
    </p:spTree>
    <p:extLst>
      <p:ext uri="{BB962C8B-B14F-4D97-AF65-F5344CB8AC3E}">
        <p14:creationId xmlns:p14="http://schemas.microsoft.com/office/powerpoint/2010/main" val="103835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txBox="1"/>
          <p:nvPr/>
        </p:nvSpPr>
        <p:spPr>
          <a:xfrm>
            <a:off x="2656765" y="250907"/>
            <a:ext cx="6781643" cy="830956"/>
          </a:xfrm>
          <a:prstGeom prst="rect">
            <a:avLst/>
          </a:prstGeom>
          <a:solidFill>
            <a:srgbClr val="F4B081"/>
          </a:solidFill>
          <a:ln>
            <a:noFill/>
          </a:ln>
        </p:spPr>
        <p:txBody>
          <a:bodyPr spcFirstLastPara="1" wrap="square" lIns="91425" tIns="45700" rIns="91425" bIns="45700" anchor="t" anchorCtr="0">
            <a:spAutoFit/>
          </a:bodyPr>
          <a:lstStyle/>
          <a:p>
            <a:pPr algn="ctr">
              <a:buClr>
                <a:srgbClr val="000000"/>
              </a:buClr>
              <a:buSzPts val="4800"/>
            </a:pPr>
            <a:r>
              <a:rPr kumimoji="0" lang="ja-JP" altLang="en-US" sz="4800" b="1" kern="0">
                <a:solidFill>
                  <a:srgbClr val="000000"/>
                </a:solidFill>
                <a:latin typeface="Calibri"/>
                <a:ea typeface="Calibri"/>
                <a:cs typeface="Calibri"/>
                <a:sym typeface="Calibri"/>
              </a:rPr>
              <a:t>休憩・食事中のお願い</a:t>
            </a:r>
            <a:endParaRPr kumimoji="0" sz="4800" b="1" kern="0">
              <a:solidFill>
                <a:srgbClr val="000000"/>
              </a:solidFill>
              <a:latin typeface="Calibri"/>
              <a:ea typeface="Calibri"/>
              <a:cs typeface="Calibri"/>
              <a:sym typeface="Calibri"/>
            </a:endParaRPr>
          </a:p>
        </p:txBody>
      </p:sp>
      <p:sp>
        <p:nvSpPr>
          <p:cNvPr id="149" name="Google Shape;149;p12"/>
          <p:cNvSpPr txBox="1"/>
          <p:nvPr/>
        </p:nvSpPr>
        <p:spPr>
          <a:xfrm>
            <a:off x="1796956" y="6048800"/>
            <a:ext cx="8362406" cy="584735"/>
          </a:xfrm>
          <a:prstGeom prst="rect">
            <a:avLst/>
          </a:prstGeom>
          <a:noFill/>
          <a:ln>
            <a:noFill/>
          </a:ln>
        </p:spPr>
        <p:txBody>
          <a:bodyPr spcFirstLastPara="1" wrap="square" lIns="91425" tIns="45700" rIns="91425" bIns="45700" anchor="t" anchorCtr="0">
            <a:spAutoFit/>
          </a:bodyPr>
          <a:lstStyle/>
          <a:p>
            <a:pPr>
              <a:buClr>
                <a:srgbClr val="000000"/>
              </a:buClr>
              <a:buSzPts val="3200"/>
            </a:pPr>
            <a:r>
              <a:rPr kumimoji="0" lang="ja-JP" altLang="en-US" sz="3200" b="1" kern="0">
                <a:solidFill>
                  <a:srgbClr val="000000"/>
                </a:solidFill>
                <a:latin typeface="Calibri"/>
                <a:ea typeface="Calibri"/>
                <a:cs typeface="Calibri"/>
                <a:sym typeface="Calibri"/>
              </a:rPr>
              <a:t>感染症拡大防止のため、ご協力お願いします</a:t>
            </a:r>
            <a:endParaRPr kumimoji="0" sz="3200" b="1" kern="0">
              <a:solidFill>
                <a:srgbClr val="000000"/>
              </a:solidFill>
              <a:latin typeface="Calibri"/>
              <a:ea typeface="Calibri"/>
              <a:cs typeface="Calibri"/>
              <a:sym typeface="Calibri"/>
            </a:endParaRPr>
          </a:p>
        </p:txBody>
      </p:sp>
      <p:sp>
        <p:nvSpPr>
          <p:cNvPr id="150" name="Google Shape;150;p12"/>
          <p:cNvSpPr txBox="1"/>
          <p:nvPr/>
        </p:nvSpPr>
        <p:spPr>
          <a:xfrm>
            <a:off x="1636228" y="2109645"/>
            <a:ext cx="7946142" cy="492402"/>
          </a:xfrm>
          <a:prstGeom prst="rect">
            <a:avLst/>
          </a:prstGeom>
          <a:noFill/>
          <a:ln>
            <a:noFill/>
          </a:ln>
        </p:spPr>
        <p:txBody>
          <a:bodyPr spcFirstLastPara="1" wrap="square" lIns="91425" tIns="45700" rIns="91425" bIns="45700" anchor="t" anchorCtr="0">
            <a:spAutoFit/>
          </a:bodyPr>
          <a:lstStyle/>
          <a:p>
            <a:pPr>
              <a:buClr>
                <a:srgbClr val="000000"/>
              </a:buClr>
              <a:buSzPts val="2600"/>
            </a:pPr>
            <a:r>
              <a:rPr kumimoji="0" lang="ja-JP" altLang="en-US" sz="2600" b="1" kern="0" dirty="0">
                <a:solidFill>
                  <a:srgbClr val="000000"/>
                </a:solidFill>
                <a:latin typeface="Calibri"/>
                <a:ea typeface="Calibri"/>
                <a:cs typeface="Calibri"/>
                <a:sym typeface="Calibri"/>
              </a:rPr>
              <a:t>〇　周囲の人と対面を避け、距離を開けた席に座る</a:t>
            </a:r>
            <a:endParaRPr kumimoji="0" sz="2600" b="1" kern="0" dirty="0">
              <a:solidFill>
                <a:srgbClr val="000000"/>
              </a:solidFill>
              <a:latin typeface="Calibri"/>
              <a:ea typeface="Calibri"/>
              <a:cs typeface="Calibri"/>
              <a:sym typeface="Calibri"/>
            </a:endParaRPr>
          </a:p>
        </p:txBody>
      </p:sp>
      <p:sp>
        <p:nvSpPr>
          <p:cNvPr id="151" name="Google Shape;151;p12"/>
          <p:cNvSpPr txBox="1"/>
          <p:nvPr/>
        </p:nvSpPr>
        <p:spPr>
          <a:xfrm>
            <a:off x="1649456" y="3513778"/>
            <a:ext cx="7189650" cy="492402"/>
          </a:xfrm>
          <a:prstGeom prst="rect">
            <a:avLst/>
          </a:prstGeom>
          <a:noFill/>
          <a:ln>
            <a:noFill/>
          </a:ln>
        </p:spPr>
        <p:txBody>
          <a:bodyPr spcFirstLastPara="1" wrap="square" lIns="91425" tIns="45700" rIns="91425" bIns="45700" anchor="t" anchorCtr="0">
            <a:spAutoFit/>
          </a:bodyPr>
          <a:lstStyle/>
          <a:p>
            <a:pPr>
              <a:buClr>
                <a:srgbClr val="000000"/>
              </a:buClr>
              <a:buSzPts val="2600"/>
            </a:pPr>
            <a:r>
              <a:rPr kumimoji="0" lang="ja-JP" altLang="en-US" sz="2600" b="1" kern="0">
                <a:solidFill>
                  <a:srgbClr val="000000"/>
                </a:solidFill>
                <a:latin typeface="Calibri"/>
                <a:ea typeface="Calibri"/>
                <a:cs typeface="Calibri"/>
                <a:sym typeface="Calibri"/>
              </a:rPr>
              <a:t>〇　マスクを外して会話を絶対にしない</a:t>
            </a:r>
            <a:endParaRPr kumimoji="0" sz="2600" b="1" kern="0">
              <a:solidFill>
                <a:srgbClr val="000000"/>
              </a:solidFill>
              <a:latin typeface="Calibri"/>
              <a:ea typeface="Calibri"/>
              <a:cs typeface="Calibri"/>
              <a:sym typeface="Calibri"/>
            </a:endParaRPr>
          </a:p>
        </p:txBody>
      </p:sp>
      <p:sp>
        <p:nvSpPr>
          <p:cNvPr id="152" name="Google Shape;152;p12"/>
          <p:cNvSpPr txBox="1"/>
          <p:nvPr/>
        </p:nvSpPr>
        <p:spPr>
          <a:xfrm>
            <a:off x="1636229" y="1415290"/>
            <a:ext cx="7189759" cy="492402"/>
          </a:xfrm>
          <a:prstGeom prst="rect">
            <a:avLst/>
          </a:prstGeom>
          <a:noFill/>
          <a:ln>
            <a:noFill/>
          </a:ln>
        </p:spPr>
        <p:txBody>
          <a:bodyPr spcFirstLastPara="1" wrap="square" lIns="91425" tIns="45700" rIns="91425" bIns="45700" anchor="t" anchorCtr="0">
            <a:spAutoFit/>
          </a:bodyPr>
          <a:lstStyle/>
          <a:p>
            <a:pPr>
              <a:buClr>
                <a:srgbClr val="000000"/>
              </a:buClr>
              <a:buSzPts val="2600"/>
            </a:pPr>
            <a:r>
              <a:rPr kumimoji="0" lang="ja-JP" altLang="en-US" sz="2600" b="1" kern="0">
                <a:solidFill>
                  <a:srgbClr val="000000"/>
                </a:solidFill>
                <a:latin typeface="Calibri"/>
                <a:ea typeface="Calibri"/>
                <a:cs typeface="Calibri"/>
                <a:sym typeface="Calibri"/>
              </a:rPr>
              <a:t>〇　食事の前に手洗いか手指の消毒をする</a:t>
            </a:r>
            <a:endParaRPr kumimoji="0" sz="2600" b="1" kern="0">
              <a:solidFill>
                <a:srgbClr val="000000"/>
              </a:solidFill>
              <a:latin typeface="Calibri"/>
              <a:ea typeface="Calibri"/>
              <a:cs typeface="Calibri"/>
              <a:sym typeface="Calibri"/>
            </a:endParaRPr>
          </a:p>
        </p:txBody>
      </p:sp>
      <p:sp>
        <p:nvSpPr>
          <p:cNvPr id="153" name="Google Shape;153;p12"/>
          <p:cNvSpPr txBox="1"/>
          <p:nvPr/>
        </p:nvSpPr>
        <p:spPr>
          <a:xfrm>
            <a:off x="1636228" y="4227492"/>
            <a:ext cx="7189650" cy="492402"/>
          </a:xfrm>
          <a:prstGeom prst="rect">
            <a:avLst/>
          </a:prstGeom>
          <a:noFill/>
          <a:ln>
            <a:noFill/>
          </a:ln>
        </p:spPr>
        <p:txBody>
          <a:bodyPr spcFirstLastPara="1" wrap="square" lIns="91425" tIns="45700" rIns="91425" bIns="45700" anchor="t" anchorCtr="0">
            <a:spAutoFit/>
          </a:bodyPr>
          <a:lstStyle/>
          <a:p>
            <a:pPr>
              <a:buClr>
                <a:srgbClr val="000000"/>
              </a:buClr>
              <a:buSzPts val="2600"/>
            </a:pPr>
            <a:r>
              <a:rPr kumimoji="0" lang="ja-JP" altLang="en-US" sz="2600" b="1" kern="0">
                <a:solidFill>
                  <a:srgbClr val="000000"/>
                </a:solidFill>
                <a:latin typeface="Calibri"/>
                <a:ea typeface="Calibri"/>
                <a:cs typeface="Calibri"/>
                <a:sym typeface="Calibri"/>
              </a:rPr>
              <a:t>〇　会話をする場合は必ずマスクを着用する</a:t>
            </a:r>
            <a:endParaRPr kumimoji="0" sz="2600" b="1" kern="0">
              <a:solidFill>
                <a:srgbClr val="000000"/>
              </a:solidFill>
              <a:latin typeface="Calibri"/>
              <a:ea typeface="Calibri"/>
              <a:cs typeface="Calibri"/>
              <a:sym typeface="Calibri"/>
            </a:endParaRPr>
          </a:p>
        </p:txBody>
      </p:sp>
      <p:pic>
        <p:nvPicPr>
          <p:cNvPr id="154" name="Google Shape;154;p12" descr="離れて食事をする人たちのイラスト"/>
          <p:cNvPicPr preferRelativeResize="0"/>
          <p:nvPr/>
        </p:nvPicPr>
        <p:blipFill rotWithShape="1">
          <a:blip r:embed="rId3">
            <a:alphaModFix/>
          </a:blip>
          <a:srcRect/>
          <a:stretch/>
        </p:blipFill>
        <p:spPr>
          <a:xfrm>
            <a:off x="9582371" y="3260385"/>
            <a:ext cx="959335" cy="1279113"/>
          </a:xfrm>
          <a:prstGeom prst="rect">
            <a:avLst/>
          </a:prstGeom>
          <a:noFill/>
          <a:ln>
            <a:noFill/>
          </a:ln>
        </p:spPr>
      </p:pic>
      <p:pic>
        <p:nvPicPr>
          <p:cNvPr id="155" name="Google Shape;155;p12" descr="手洗いのイラスト"/>
          <p:cNvPicPr preferRelativeResize="0"/>
          <p:nvPr/>
        </p:nvPicPr>
        <p:blipFill rotWithShape="1">
          <a:blip r:embed="rId4">
            <a:alphaModFix/>
          </a:blip>
          <a:srcRect/>
          <a:stretch/>
        </p:blipFill>
        <p:spPr>
          <a:xfrm>
            <a:off x="9493764" y="1907693"/>
            <a:ext cx="887150" cy="1182867"/>
          </a:xfrm>
          <a:prstGeom prst="rect">
            <a:avLst/>
          </a:prstGeom>
          <a:noFill/>
          <a:ln>
            <a:noFill/>
          </a:ln>
        </p:spPr>
      </p:pic>
      <p:pic>
        <p:nvPicPr>
          <p:cNvPr id="156" name="Google Shape;156;p12" descr="おしゃべり禁止のイラスト"/>
          <p:cNvPicPr preferRelativeResize="0"/>
          <p:nvPr/>
        </p:nvPicPr>
        <p:blipFill rotWithShape="1">
          <a:blip r:embed="rId5">
            <a:alphaModFix/>
          </a:blip>
          <a:srcRect/>
          <a:stretch/>
        </p:blipFill>
        <p:spPr>
          <a:xfrm>
            <a:off x="8183959" y="3349821"/>
            <a:ext cx="950466" cy="973840"/>
          </a:xfrm>
          <a:prstGeom prst="rect">
            <a:avLst/>
          </a:prstGeom>
          <a:noFill/>
          <a:ln>
            <a:noFill/>
          </a:ln>
        </p:spPr>
      </p:pic>
      <p:grpSp>
        <p:nvGrpSpPr>
          <p:cNvPr id="2" name="グループ化 1">
            <a:extLst>
              <a:ext uri="{FF2B5EF4-FFF2-40B4-BE49-F238E27FC236}">
                <a16:creationId xmlns:a16="http://schemas.microsoft.com/office/drawing/2014/main" id="{7C8819A4-D284-4B8A-8E1E-ACE002826E98}"/>
              </a:ext>
            </a:extLst>
          </p:cNvPr>
          <p:cNvGrpSpPr/>
          <p:nvPr/>
        </p:nvGrpSpPr>
        <p:grpSpPr>
          <a:xfrm>
            <a:off x="9438408" y="5183554"/>
            <a:ext cx="1128125" cy="1032041"/>
            <a:chOff x="7860515" y="4991645"/>
            <a:chExt cx="1128125" cy="1032041"/>
          </a:xfrm>
        </p:grpSpPr>
        <p:pic>
          <p:nvPicPr>
            <p:cNvPr id="157" name="Google Shape;157;p12" descr="マスクを付けた人のイラスト（男性）"/>
            <p:cNvPicPr preferRelativeResize="0"/>
            <p:nvPr/>
          </p:nvPicPr>
          <p:blipFill rotWithShape="1">
            <a:blip r:embed="rId6">
              <a:alphaModFix/>
            </a:blip>
            <a:srcRect/>
            <a:stretch/>
          </p:blipFill>
          <p:spPr>
            <a:xfrm>
              <a:off x="8413339" y="5012444"/>
              <a:ext cx="575301" cy="1011242"/>
            </a:xfrm>
            <a:prstGeom prst="rect">
              <a:avLst/>
            </a:prstGeom>
            <a:noFill/>
            <a:ln>
              <a:noFill/>
            </a:ln>
          </p:spPr>
        </p:pic>
        <p:pic>
          <p:nvPicPr>
            <p:cNvPr id="158" name="Google Shape;158;p12" descr="マスクを付けた人のイラスト（女性）"/>
            <p:cNvPicPr preferRelativeResize="0"/>
            <p:nvPr/>
          </p:nvPicPr>
          <p:blipFill rotWithShape="1">
            <a:blip r:embed="rId7">
              <a:alphaModFix/>
            </a:blip>
            <a:srcRect/>
            <a:stretch/>
          </p:blipFill>
          <p:spPr>
            <a:xfrm>
              <a:off x="7860515" y="4991645"/>
              <a:ext cx="584088" cy="1026686"/>
            </a:xfrm>
            <a:prstGeom prst="rect">
              <a:avLst/>
            </a:prstGeom>
            <a:noFill/>
            <a:ln>
              <a:noFill/>
            </a:ln>
          </p:spPr>
        </p:pic>
      </p:grpSp>
      <p:sp>
        <p:nvSpPr>
          <p:cNvPr id="159" name="Google Shape;159;p12"/>
          <p:cNvSpPr txBox="1"/>
          <p:nvPr/>
        </p:nvSpPr>
        <p:spPr>
          <a:xfrm>
            <a:off x="1636274" y="2826621"/>
            <a:ext cx="7652005" cy="523200"/>
          </a:xfrm>
          <a:prstGeom prst="rect">
            <a:avLst/>
          </a:prstGeom>
          <a:noFill/>
          <a:ln>
            <a:noFill/>
          </a:ln>
        </p:spPr>
        <p:txBody>
          <a:bodyPr spcFirstLastPara="1" wrap="square" lIns="91425" tIns="45700" rIns="91425" bIns="45700" anchor="t" anchorCtr="0">
            <a:noAutofit/>
          </a:bodyPr>
          <a:lstStyle/>
          <a:p>
            <a:pPr>
              <a:buClr>
                <a:srgbClr val="000000"/>
              </a:buClr>
              <a:buSzPts val="2600"/>
            </a:pPr>
            <a:r>
              <a:rPr kumimoji="0" lang="ja-JP" altLang="en-US" sz="2600" b="1" kern="0">
                <a:solidFill>
                  <a:srgbClr val="000000"/>
                </a:solidFill>
                <a:latin typeface="Calibri"/>
                <a:ea typeface="Calibri"/>
                <a:cs typeface="Calibri"/>
                <a:sym typeface="Calibri"/>
              </a:rPr>
              <a:t>〇　食事の前後でテーブルをアルコール消毒する</a:t>
            </a:r>
            <a:endParaRPr kumimoji="0" sz="2600" b="1" kern="0">
              <a:solidFill>
                <a:srgbClr val="000000"/>
              </a:solidFill>
              <a:latin typeface="Calibri"/>
              <a:ea typeface="Calibri"/>
              <a:cs typeface="Calibri"/>
              <a:sym typeface="Calibri"/>
            </a:endParaRPr>
          </a:p>
        </p:txBody>
      </p:sp>
      <p:sp>
        <p:nvSpPr>
          <p:cNvPr id="160" name="Google Shape;160;p12"/>
          <p:cNvSpPr txBox="1"/>
          <p:nvPr/>
        </p:nvSpPr>
        <p:spPr>
          <a:xfrm>
            <a:off x="1649456" y="4888723"/>
            <a:ext cx="7932914" cy="461624"/>
          </a:xfrm>
          <a:prstGeom prst="rect">
            <a:avLst/>
          </a:prstGeom>
          <a:noFill/>
          <a:ln>
            <a:noFill/>
          </a:ln>
        </p:spPr>
        <p:txBody>
          <a:bodyPr spcFirstLastPara="1" wrap="square" lIns="91425" tIns="45700" rIns="91425" bIns="45700" anchor="t" anchorCtr="0">
            <a:spAutoFit/>
          </a:bodyPr>
          <a:lstStyle/>
          <a:p>
            <a:pPr>
              <a:buClr>
                <a:srgbClr val="000000"/>
              </a:buClr>
              <a:buSzPts val="2400"/>
            </a:pPr>
            <a:r>
              <a:rPr kumimoji="0" lang="ja-JP" altLang="en-US" sz="2400" b="1" kern="0">
                <a:solidFill>
                  <a:srgbClr val="000000"/>
                </a:solidFill>
                <a:latin typeface="Calibri"/>
                <a:ea typeface="Calibri"/>
                <a:cs typeface="Calibri"/>
                <a:sym typeface="Calibri"/>
              </a:rPr>
              <a:t>〇　決められた場所以外での食事や休憩はご遠慮下さい</a:t>
            </a:r>
            <a:endParaRPr kumimoji="0" sz="2400" b="1" kern="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p13"/>
          <p:cNvGrpSpPr/>
          <p:nvPr/>
        </p:nvGrpSpPr>
        <p:grpSpPr>
          <a:xfrm rot="9915524">
            <a:off x="1842890" y="934586"/>
            <a:ext cx="1539541" cy="782613"/>
            <a:chOff x="799823" y="4886731"/>
            <a:chExt cx="1667836" cy="847831"/>
          </a:xfrm>
        </p:grpSpPr>
        <p:pic>
          <p:nvPicPr>
            <p:cNvPr id="166" name="Google Shape;166;p13" descr="夜のトイレが楽しくなる!?便器に可愛いイラストを映し出すプロジェクター『IllumiBowl』｜@DIME アットダイム"/>
            <p:cNvPicPr preferRelativeResize="0"/>
            <p:nvPr/>
          </p:nvPicPr>
          <p:blipFill rotWithShape="1">
            <a:blip r:embed="rId3">
              <a:alphaModFix/>
            </a:blip>
            <a:srcRect l="1404" t="27122" r="84550" b="41465"/>
            <a:stretch/>
          </p:blipFill>
          <p:spPr>
            <a:xfrm>
              <a:off x="2136353" y="4886731"/>
              <a:ext cx="331306" cy="643114"/>
            </a:xfrm>
            <a:prstGeom prst="rect">
              <a:avLst/>
            </a:prstGeom>
            <a:noFill/>
            <a:ln>
              <a:noFill/>
            </a:ln>
          </p:spPr>
        </p:pic>
        <p:pic>
          <p:nvPicPr>
            <p:cNvPr id="167" name="Google Shape;167;p13" descr="夜のトイレが楽しくなる!?便器に可愛いイラストを映し出すプロジェクター『IllumiBowl』｜@DIME アットダイム"/>
            <p:cNvPicPr preferRelativeResize="0"/>
            <p:nvPr/>
          </p:nvPicPr>
          <p:blipFill rotWithShape="1">
            <a:blip r:embed="rId3">
              <a:alphaModFix/>
            </a:blip>
            <a:srcRect l="1404" t="27122" r="84550" b="41465"/>
            <a:stretch/>
          </p:blipFill>
          <p:spPr>
            <a:xfrm>
              <a:off x="799823" y="5090077"/>
              <a:ext cx="331306" cy="643114"/>
            </a:xfrm>
            <a:prstGeom prst="rect">
              <a:avLst/>
            </a:prstGeom>
            <a:noFill/>
            <a:ln>
              <a:noFill/>
            </a:ln>
          </p:spPr>
        </p:pic>
        <p:pic>
          <p:nvPicPr>
            <p:cNvPr id="168" name="Google Shape;168;p13" descr="夜のトイレが楽しくなる!?便器に可愛いイラストを映し出すプロジェクター『IllumiBowl』｜@DIME アットダイム"/>
            <p:cNvPicPr preferRelativeResize="0"/>
            <p:nvPr/>
          </p:nvPicPr>
          <p:blipFill rotWithShape="1">
            <a:blip r:embed="rId3">
              <a:alphaModFix/>
            </a:blip>
            <a:srcRect l="5337" t="80826" r="84550"/>
            <a:stretch/>
          </p:blipFill>
          <p:spPr>
            <a:xfrm>
              <a:off x="1550503" y="5341999"/>
              <a:ext cx="238541" cy="392563"/>
            </a:xfrm>
            <a:prstGeom prst="rect">
              <a:avLst/>
            </a:prstGeom>
            <a:noFill/>
            <a:ln>
              <a:noFill/>
            </a:ln>
          </p:spPr>
        </p:pic>
      </p:grpSp>
      <p:sp>
        <p:nvSpPr>
          <p:cNvPr id="169" name="Google Shape;169;p13"/>
          <p:cNvSpPr txBox="1"/>
          <p:nvPr/>
        </p:nvSpPr>
        <p:spPr>
          <a:xfrm>
            <a:off x="2064780" y="1969429"/>
            <a:ext cx="7338012" cy="593644"/>
          </a:xfrm>
          <a:prstGeom prst="rect">
            <a:avLst/>
          </a:prstGeom>
          <a:noFill/>
          <a:ln>
            <a:noFill/>
          </a:ln>
        </p:spPr>
        <p:txBody>
          <a:bodyPr spcFirstLastPara="1" wrap="square" lIns="216725" tIns="108350" rIns="216725" bIns="108350" anchor="t" anchorCtr="0">
            <a:noAutofit/>
          </a:bodyPr>
          <a:lstStyle/>
          <a:p>
            <a:pPr>
              <a:lnSpc>
                <a:spcPct val="90000"/>
              </a:lnSpc>
              <a:buClr>
                <a:srgbClr val="000000"/>
              </a:buClr>
              <a:buSzPts val="6000"/>
            </a:pPr>
            <a:r>
              <a:rPr kumimoji="0" lang="ja-JP" altLang="en-US" sz="6600" b="1" kern="0" dirty="0">
                <a:solidFill>
                  <a:srgbClr val="000000"/>
                </a:solidFill>
                <a:latin typeface="Calibri"/>
                <a:ea typeface="Calibri"/>
                <a:cs typeface="Calibri"/>
                <a:sym typeface="Calibri"/>
              </a:rPr>
              <a:t>トイレ使用後は</a:t>
            </a:r>
            <a:endParaRPr kumimoji="0" sz="1600" kern="0" dirty="0">
              <a:solidFill>
                <a:srgbClr val="000000"/>
              </a:solidFill>
              <a:latin typeface="Arial"/>
              <a:cs typeface="Arial"/>
              <a:sym typeface="Arial"/>
            </a:endParaRPr>
          </a:p>
        </p:txBody>
      </p:sp>
      <p:sp>
        <p:nvSpPr>
          <p:cNvPr id="170" name="Google Shape;170;p13"/>
          <p:cNvSpPr txBox="1"/>
          <p:nvPr/>
        </p:nvSpPr>
        <p:spPr>
          <a:xfrm>
            <a:off x="2788744" y="3046722"/>
            <a:ext cx="9380948" cy="593644"/>
          </a:xfrm>
          <a:prstGeom prst="rect">
            <a:avLst/>
          </a:prstGeom>
          <a:noFill/>
          <a:ln>
            <a:noFill/>
          </a:ln>
        </p:spPr>
        <p:txBody>
          <a:bodyPr spcFirstLastPara="1" wrap="square" lIns="216725" tIns="108350" rIns="216725" bIns="108350" anchor="t" anchorCtr="0">
            <a:noAutofit/>
          </a:bodyPr>
          <a:lstStyle/>
          <a:p>
            <a:pPr>
              <a:lnSpc>
                <a:spcPct val="90000"/>
              </a:lnSpc>
              <a:buClr>
                <a:srgbClr val="000000"/>
              </a:buClr>
              <a:buSzPts val="6000"/>
            </a:pPr>
            <a:r>
              <a:rPr kumimoji="0" lang="ja-JP" altLang="en-US" sz="6600" b="1" kern="0" dirty="0">
                <a:solidFill>
                  <a:srgbClr val="000000"/>
                </a:solidFill>
                <a:latin typeface="Calibri"/>
                <a:ea typeface="Calibri"/>
                <a:cs typeface="Calibri"/>
                <a:sym typeface="Calibri"/>
              </a:rPr>
              <a:t>その都度</a:t>
            </a:r>
            <a:endParaRPr kumimoji="0" sz="6600" b="1" kern="0" dirty="0">
              <a:solidFill>
                <a:srgbClr val="000000"/>
              </a:solidFill>
              <a:latin typeface="Calibri"/>
              <a:ea typeface="Calibri"/>
              <a:cs typeface="Calibri"/>
              <a:sym typeface="Calibri"/>
            </a:endParaRPr>
          </a:p>
          <a:p>
            <a:pPr>
              <a:lnSpc>
                <a:spcPct val="90000"/>
              </a:lnSpc>
              <a:spcBef>
                <a:spcPts val="1000"/>
              </a:spcBef>
              <a:buClr>
                <a:srgbClr val="FF0000"/>
              </a:buClr>
              <a:buSzPts val="6000"/>
            </a:pPr>
            <a:r>
              <a:rPr kumimoji="0" lang="ja-JP" altLang="en-US" sz="6600" b="1" kern="0" dirty="0">
                <a:solidFill>
                  <a:srgbClr val="FF0000"/>
                </a:solidFill>
                <a:latin typeface="Calibri"/>
                <a:ea typeface="Calibri"/>
                <a:cs typeface="Calibri"/>
                <a:sym typeface="Calibri"/>
              </a:rPr>
              <a:t>消毒</a:t>
            </a:r>
            <a:r>
              <a:rPr kumimoji="0" lang="ja-JP" altLang="en-US" sz="6600" b="1" kern="0" dirty="0">
                <a:solidFill>
                  <a:srgbClr val="000000"/>
                </a:solidFill>
                <a:latin typeface="Calibri"/>
                <a:ea typeface="Calibri"/>
                <a:cs typeface="Calibri"/>
                <a:sym typeface="Calibri"/>
              </a:rPr>
              <a:t>しましょう</a:t>
            </a:r>
            <a:endParaRPr kumimoji="0" sz="6600" b="1" kern="0" dirty="0">
              <a:solidFill>
                <a:srgbClr val="FF0000"/>
              </a:solidFill>
              <a:latin typeface="Calibri"/>
              <a:ea typeface="Calibri"/>
              <a:cs typeface="Calibri"/>
              <a:sym typeface="Calibri"/>
            </a:endParaRPr>
          </a:p>
        </p:txBody>
      </p:sp>
      <p:sp>
        <p:nvSpPr>
          <p:cNvPr id="171" name="Google Shape;171;p13"/>
          <p:cNvSpPr/>
          <p:nvPr/>
        </p:nvSpPr>
        <p:spPr>
          <a:xfrm>
            <a:off x="931653" y="642986"/>
            <a:ext cx="10222302" cy="5590379"/>
          </a:xfrm>
          <a:prstGeom prst="rect">
            <a:avLst/>
          </a:prstGeom>
          <a:noFill/>
          <a:ln w="762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kumimoji="0" sz="1292" kern="0">
              <a:solidFill>
                <a:srgbClr val="FFFFFF"/>
              </a:solidFill>
              <a:latin typeface="Calibri"/>
              <a:ea typeface="Calibri"/>
              <a:cs typeface="Calibri"/>
              <a:sym typeface="Calibri"/>
            </a:endParaRPr>
          </a:p>
        </p:txBody>
      </p:sp>
      <p:pic>
        <p:nvPicPr>
          <p:cNvPr id="172" name="Google Shape;172;p13" descr="夜のトイレが楽しくなる!?便器に可愛いイラストを映し出すプロジェクター『IllumiBowl』｜@DIME アットダイム"/>
          <p:cNvPicPr preferRelativeResize="0"/>
          <p:nvPr/>
        </p:nvPicPr>
        <p:blipFill rotWithShape="1">
          <a:blip r:embed="rId3">
            <a:alphaModFix/>
          </a:blip>
          <a:srcRect/>
          <a:stretch/>
        </p:blipFill>
        <p:spPr>
          <a:xfrm>
            <a:off x="8946225" y="4421874"/>
            <a:ext cx="1869088" cy="16222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p:nvPr/>
        </p:nvSpPr>
        <p:spPr>
          <a:xfrm>
            <a:off x="181154" y="235174"/>
            <a:ext cx="11835441" cy="6472926"/>
          </a:xfrm>
          <a:prstGeom prst="rect">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kumimoji="0" sz="1050" kern="0">
              <a:solidFill>
                <a:srgbClr val="FFFFFF"/>
              </a:solidFill>
              <a:latin typeface="Calibri"/>
              <a:ea typeface="Calibri"/>
              <a:cs typeface="Calibri"/>
              <a:sym typeface="Calibri"/>
            </a:endParaRPr>
          </a:p>
        </p:txBody>
      </p:sp>
      <p:sp>
        <p:nvSpPr>
          <p:cNvPr id="194" name="Google Shape;194;p15"/>
          <p:cNvSpPr txBox="1"/>
          <p:nvPr/>
        </p:nvSpPr>
        <p:spPr>
          <a:xfrm>
            <a:off x="1302573" y="768780"/>
            <a:ext cx="9586854" cy="1145680"/>
          </a:xfrm>
          <a:prstGeom prst="rect">
            <a:avLst/>
          </a:prstGeom>
          <a:solidFill>
            <a:srgbClr val="DDEAF6"/>
          </a:solidFill>
          <a:ln>
            <a:noFill/>
          </a:ln>
        </p:spPr>
        <p:txBody>
          <a:bodyPr spcFirstLastPara="1" wrap="square" lIns="68575" tIns="34275" rIns="68575" bIns="34275" anchor="ctr" anchorCtr="0">
            <a:noAutofit/>
          </a:bodyPr>
          <a:lstStyle/>
          <a:p>
            <a:pPr algn="ctr">
              <a:lnSpc>
                <a:spcPct val="90000"/>
              </a:lnSpc>
              <a:buClr>
                <a:srgbClr val="FF0000"/>
              </a:buClr>
              <a:buSzPts val="4800"/>
            </a:pPr>
            <a:r>
              <a:rPr kumimoji="0" lang="ja-JP" altLang="en-US" sz="5400" b="1" kern="0" dirty="0">
                <a:solidFill>
                  <a:srgbClr val="FF0000"/>
                </a:solidFill>
                <a:latin typeface="Calibri"/>
                <a:ea typeface="Calibri"/>
                <a:cs typeface="Calibri"/>
                <a:sym typeface="Calibri"/>
              </a:rPr>
              <a:t>　常時換気</a:t>
            </a:r>
            <a:r>
              <a:rPr kumimoji="0" lang="ja-JP" altLang="en-US" sz="5400" b="1" kern="0" dirty="0">
                <a:solidFill>
                  <a:srgbClr val="000000"/>
                </a:solidFill>
                <a:latin typeface="Calibri"/>
                <a:ea typeface="Calibri"/>
                <a:cs typeface="Calibri"/>
                <a:sym typeface="Calibri"/>
              </a:rPr>
              <a:t>を行いましょう</a:t>
            </a:r>
            <a:endParaRPr kumimoji="0" sz="1600" kern="0" dirty="0">
              <a:solidFill>
                <a:srgbClr val="000000"/>
              </a:solidFill>
              <a:latin typeface="Arial"/>
              <a:cs typeface="Arial"/>
              <a:sym typeface="Arial"/>
            </a:endParaRPr>
          </a:p>
        </p:txBody>
      </p:sp>
      <p:sp>
        <p:nvSpPr>
          <p:cNvPr id="195" name="Google Shape;195;p15"/>
          <p:cNvSpPr txBox="1"/>
          <p:nvPr/>
        </p:nvSpPr>
        <p:spPr>
          <a:xfrm>
            <a:off x="2152205" y="2580215"/>
            <a:ext cx="8052844" cy="3085573"/>
          </a:xfrm>
          <a:prstGeom prst="rect">
            <a:avLst/>
          </a:prstGeom>
          <a:noFill/>
          <a:ln>
            <a:noFill/>
          </a:ln>
        </p:spPr>
        <p:txBody>
          <a:bodyPr spcFirstLastPara="1" wrap="square" lIns="68575" tIns="34275" rIns="68575" bIns="34275" anchor="t" anchorCtr="0">
            <a:noAutofit/>
          </a:bodyPr>
          <a:lstStyle/>
          <a:p>
            <a:pPr algn="ctr">
              <a:lnSpc>
                <a:spcPct val="90000"/>
              </a:lnSpc>
              <a:buClr>
                <a:srgbClr val="FF0000"/>
              </a:buClr>
              <a:buSzPts val="4000"/>
            </a:pPr>
            <a:r>
              <a:rPr kumimoji="0" lang="ja-JP" altLang="en-US" sz="4800" b="1" kern="0" dirty="0">
                <a:solidFill>
                  <a:srgbClr val="FF0000"/>
                </a:solidFill>
                <a:latin typeface="Calibri"/>
                <a:ea typeface="Calibri"/>
                <a:cs typeface="Calibri"/>
                <a:sym typeface="Calibri"/>
              </a:rPr>
              <a:t>２方向換気</a:t>
            </a:r>
            <a:r>
              <a:rPr kumimoji="0" lang="ja-JP" altLang="en-US" sz="4800" b="1" kern="0" dirty="0">
                <a:solidFill>
                  <a:srgbClr val="000000"/>
                </a:solidFill>
                <a:latin typeface="Calibri"/>
                <a:ea typeface="Calibri"/>
                <a:cs typeface="Calibri"/>
                <a:sym typeface="Calibri"/>
              </a:rPr>
              <a:t>が目安です！！</a:t>
            </a:r>
            <a:endParaRPr kumimoji="0" lang="en-US" altLang="ja-JP" sz="4800" b="1" kern="0" dirty="0">
              <a:solidFill>
                <a:srgbClr val="000000"/>
              </a:solidFill>
              <a:latin typeface="Calibri"/>
              <a:ea typeface="Calibri"/>
              <a:cs typeface="Calibri"/>
              <a:sym typeface="Calibri"/>
            </a:endParaRPr>
          </a:p>
          <a:p>
            <a:pPr algn="ctr">
              <a:lnSpc>
                <a:spcPct val="90000"/>
              </a:lnSpc>
              <a:buClr>
                <a:srgbClr val="FF0000"/>
              </a:buClr>
              <a:buSzPts val="4000"/>
            </a:pPr>
            <a:endParaRPr kumimoji="0" lang="en-US" altLang="ja-JP" sz="4800" b="1" kern="0" dirty="0">
              <a:solidFill>
                <a:srgbClr val="000000"/>
              </a:solidFill>
              <a:latin typeface="Calibri"/>
              <a:ea typeface="Calibri"/>
              <a:cs typeface="Calibri"/>
              <a:sym typeface="Calibri"/>
            </a:endParaRPr>
          </a:p>
          <a:p>
            <a:pPr>
              <a:lnSpc>
                <a:spcPct val="90000"/>
              </a:lnSpc>
              <a:buClr>
                <a:srgbClr val="FF0000"/>
              </a:buClr>
              <a:buSzPts val="4000"/>
            </a:pPr>
            <a:r>
              <a:rPr kumimoji="0" lang="ja-JP" altLang="en-US" sz="4800" b="1" kern="0" dirty="0">
                <a:solidFill>
                  <a:srgbClr val="000000"/>
                </a:solidFill>
                <a:latin typeface="Calibri"/>
                <a:ea typeface="Calibri"/>
                <a:cs typeface="Calibri"/>
                <a:sym typeface="Calibri"/>
              </a:rPr>
              <a:t>窓を</a:t>
            </a:r>
            <a:r>
              <a:rPr kumimoji="0" lang="en-US" altLang="ja-JP" sz="4800" b="1" kern="0" dirty="0">
                <a:solidFill>
                  <a:srgbClr val="000000"/>
                </a:solidFill>
                <a:latin typeface="Calibri"/>
                <a:ea typeface="Calibri"/>
                <a:cs typeface="Calibri"/>
                <a:sym typeface="Calibri"/>
              </a:rPr>
              <a:t>5cm</a:t>
            </a:r>
            <a:r>
              <a:rPr kumimoji="0" lang="ja-JP" altLang="en-US" sz="4800" b="1" kern="0" dirty="0">
                <a:solidFill>
                  <a:srgbClr val="000000"/>
                </a:solidFill>
                <a:latin typeface="Calibri"/>
                <a:ea typeface="Calibri"/>
                <a:cs typeface="Calibri"/>
                <a:sym typeface="Calibri"/>
              </a:rPr>
              <a:t>開けて</a:t>
            </a:r>
            <a:endParaRPr kumimoji="0" lang="en-US" altLang="ja-JP" sz="4800" b="1" kern="0" dirty="0">
              <a:solidFill>
                <a:srgbClr val="000000"/>
              </a:solidFill>
              <a:latin typeface="Calibri"/>
              <a:ea typeface="Calibri"/>
              <a:cs typeface="Calibri"/>
              <a:sym typeface="Calibri"/>
            </a:endParaRPr>
          </a:p>
          <a:p>
            <a:pPr algn="ctr">
              <a:lnSpc>
                <a:spcPct val="90000"/>
              </a:lnSpc>
              <a:buClr>
                <a:srgbClr val="FF0000"/>
              </a:buClr>
              <a:buSzPts val="4000"/>
            </a:pPr>
            <a:r>
              <a:rPr kumimoji="0" lang="ja-JP" altLang="en-US" sz="4800" b="1" kern="0" dirty="0">
                <a:solidFill>
                  <a:srgbClr val="000000"/>
                </a:solidFill>
                <a:latin typeface="Calibri"/>
                <a:ea typeface="Calibri"/>
                <a:cs typeface="Calibri"/>
                <a:sym typeface="Calibri"/>
              </a:rPr>
              <a:t>空気の流れを</a:t>
            </a:r>
            <a:endParaRPr kumimoji="0" lang="en-US" altLang="ja-JP" sz="4800" b="1" kern="0" dirty="0">
              <a:solidFill>
                <a:srgbClr val="000000"/>
              </a:solidFill>
              <a:latin typeface="Calibri"/>
              <a:ea typeface="Calibri"/>
              <a:cs typeface="Calibri"/>
              <a:sym typeface="Calibri"/>
            </a:endParaRPr>
          </a:p>
          <a:p>
            <a:pPr algn="ctr">
              <a:lnSpc>
                <a:spcPct val="90000"/>
              </a:lnSpc>
              <a:buClr>
                <a:srgbClr val="FF0000"/>
              </a:buClr>
              <a:buSzPts val="4000"/>
            </a:pPr>
            <a:endParaRPr kumimoji="0" lang="en-US" altLang="ja-JP" sz="4800" b="1" kern="0" dirty="0">
              <a:solidFill>
                <a:srgbClr val="000000"/>
              </a:solidFill>
              <a:latin typeface="Calibri"/>
              <a:cs typeface="Calibri"/>
              <a:sym typeface="Calibri"/>
            </a:endParaRPr>
          </a:p>
          <a:p>
            <a:pPr algn="ctr">
              <a:lnSpc>
                <a:spcPct val="90000"/>
              </a:lnSpc>
              <a:buClr>
                <a:srgbClr val="FF0000"/>
              </a:buClr>
              <a:buSzPts val="4000"/>
            </a:pPr>
            <a:endParaRPr kumimoji="0" kern="0" dirty="0">
              <a:solidFill>
                <a:srgbClr val="000000"/>
              </a:solidFill>
              <a:latin typeface="Arial"/>
              <a:cs typeface="Arial"/>
              <a:sym typeface="Arial"/>
            </a:endParaRPr>
          </a:p>
        </p:txBody>
      </p:sp>
      <p:sp>
        <p:nvSpPr>
          <p:cNvPr id="196" name="Google Shape;196;p15"/>
          <p:cNvSpPr txBox="1"/>
          <p:nvPr/>
        </p:nvSpPr>
        <p:spPr>
          <a:xfrm>
            <a:off x="1860368" y="4241907"/>
            <a:ext cx="8807632" cy="676236"/>
          </a:xfrm>
          <a:prstGeom prst="rect">
            <a:avLst/>
          </a:prstGeom>
          <a:noFill/>
          <a:ln>
            <a:noFill/>
          </a:ln>
        </p:spPr>
        <p:txBody>
          <a:bodyPr spcFirstLastPara="1" wrap="square" lIns="68575" tIns="34275" rIns="68575" bIns="34275" anchor="t" anchorCtr="0">
            <a:noAutofit/>
          </a:bodyPr>
          <a:lstStyle/>
          <a:p>
            <a:pPr algn="ctr">
              <a:lnSpc>
                <a:spcPct val="90000"/>
              </a:lnSpc>
              <a:buClr>
                <a:srgbClr val="000000"/>
              </a:buClr>
              <a:buSzPts val="3200"/>
            </a:pPr>
            <a:endParaRPr kumimoji="0" sz="1400" kern="0" dirty="0">
              <a:solidFill>
                <a:srgbClr val="000000"/>
              </a:solidFill>
              <a:latin typeface="Arial"/>
              <a:cs typeface="Arial"/>
              <a:sym typeface="Arial"/>
            </a:endParaRPr>
          </a:p>
        </p:txBody>
      </p:sp>
      <p:pic>
        <p:nvPicPr>
          <p:cNvPr id="197" name="Google Shape;197;p15"/>
          <p:cNvPicPr preferRelativeResize="0"/>
          <p:nvPr/>
        </p:nvPicPr>
        <p:blipFill rotWithShape="1">
          <a:blip r:embed="rId3">
            <a:clrChange>
              <a:clrFrom>
                <a:srgbClr val="FFFFFF"/>
              </a:clrFrom>
              <a:clrTo>
                <a:srgbClr val="FFFFFF">
                  <a:alpha val="0"/>
                </a:srgbClr>
              </a:clrTo>
            </a:clrChange>
            <a:alphaModFix/>
          </a:blip>
          <a:srcRect/>
          <a:stretch/>
        </p:blipFill>
        <p:spPr>
          <a:xfrm>
            <a:off x="8294236" y="3968503"/>
            <a:ext cx="3134265" cy="22184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6"/>
          <p:cNvSpPr/>
          <p:nvPr/>
        </p:nvSpPr>
        <p:spPr>
          <a:xfrm>
            <a:off x="733245" y="4178501"/>
            <a:ext cx="10783019" cy="2163270"/>
          </a:xfrm>
          <a:prstGeom prst="roundRect">
            <a:avLst>
              <a:gd name="adj" fmla="val 16667"/>
            </a:avLst>
          </a:prstGeom>
          <a:solidFill>
            <a:srgbClr val="D8E2F3"/>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kumimoji="0" sz="1050" kern="0">
              <a:solidFill>
                <a:srgbClr val="FFFFFF"/>
              </a:solidFill>
              <a:latin typeface="Calibri"/>
              <a:ea typeface="Calibri"/>
              <a:cs typeface="Calibri"/>
              <a:sym typeface="Calibri"/>
            </a:endParaRPr>
          </a:p>
        </p:txBody>
      </p:sp>
      <p:sp>
        <p:nvSpPr>
          <p:cNvPr id="203" name="Google Shape;203;p16"/>
          <p:cNvSpPr/>
          <p:nvPr/>
        </p:nvSpPr>
        <p:spPr>
          <a:xfrm>
            <a:off x="733245" y="1658824"/>
            <a:ext cx="10783019" cy="2051958"/>
          </a:xfrm>
          <a:prstGeom prst="roundRect">
            <a:avLst>
              <a:gd name="adj" fmla="val 16667"/>
            </a:avLst>
          </a:prstGeom>
          <a:solidFill>
            <a:srgbClr val="F7CAAC"/>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kumimoji="0" sz="1050" kern="0">
              <a:solidFill>
                <a:srgbClr val="FFFFFF"/>
              </a:solidFill>
              <a:latin typeface="Calibri"/>
              <a:ea typeface="Calibri"/>
              <a:cs typeface="Calibri"/>
              <a:sym typeface="Calibri"/>
            </a:endParaRPr>
          </a:p>
        </p:txBody>
      </p:sp>
      <p:sp>
        <p:nvSpPr>
          <p:cNvPr id="204" name="Google Shape;204;p16"/>
          <p:cNvSpPr txBox="1">
            <a:spLocks noGrp="1"/>
          </p:cNvSpPr>
          <p:nvPr>
            <p:ph type="ctrTitle"/>
          </p:nvPr>
        </p:nvSpPr>
        <p:spPr>
          <a:xfrm>
            <a:off x="836762" y="138023"/>
            <a:ext cx="10213676" cy="1184023"/>
          </a:xfrm>
          <a:prstGeom prst="rect">
            <a:avLst/>
          </a:prstGeom>
          <a:noFill/>
          <a:ln>
            <a:noFill/>
          </a:ln>
        </p:spPr>
        <p:txBody>
          <a:bodyPr spcFirstLastPara="1" wrap="square" lIns="91425" tIns="45700" rIns="91425" bIns="45700" anchor="b" anchorCtr="0">
            <a:noAutofit/>
          </a:bodyPr>
          <a:lstStyle/>
          <a:p>
            <a:r>
              <a:rPr lang="ja-JP" sz="6600" b="1" dirty="0">
                <a:latin typeface="Calibri"/>
                <a:ea typeface="Calibri"/>
                <a:cs typeface="Calibri"/>
                <a:sym typeface="Calibri"/>
              </a:rPr>
              <a:t>汚物処理室の換気</a:t>
            </a:r>
            <a:endParaRPr sz="6600" dirty="0"/>
          </a:p>
        </p:txBody>
      </p:sp>
      <p:sp>
        <p:nvSpPr>
          <p:cNvPr id="205" name="Google Shape;205;p16"/>
          <p:cNvSpPr txBox="1">
            <a:spLocks noGrp="1"/>
          </p:cNvSpPr>
          <p:nvPr>
            <p:ph type="subTitle" idx="1"/>
          </p:nvPr>
        </p:nvSpPr>
        <p:spPr>
          <a:xfrm>
            <a:off x="1023335" y="1358500"/>
            <a:ext cx="4884890" cy="724916"/>
          </a:xfrm>
          <a:prstGeom prst="rect">
            <a:avLst/>
          </a:prstGeom>
          <a:solidFill>
            <a:schemeClr val="lt1"/>
          </a:solid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indent="0">
              <a:spcBef>
                <a:spcPts val="0"/>
              </a:spcBef>
              <a:buSzPts val="2800"/>
            </a:pPr>
            <a:r>
              <a:rPr lang="ja-JP" altLang="en-US" sz="3200" b="1"/>
              <a:t>汚物処理室を使うとき</a:t>
            </a:r>
            <a:endParaRPr sz="3200" b="1"/>
          </a:p>
        </p:txBody>
      </p:sp>
      <p:sp>
        <p:nvSpPr>
          <p:cNvPr id="206" name="Google Shape;206;p16"/>
          <p:cNvSpPr txBox="1"/>
          <p:nvPr/>
        </p:nvSpPr>
        <p:spPr>
          <a:xfrm>
            <a:off x="6096000" y="2573032"/>
            <a:ext cx="3251648" cy="673468"/>
          </a:xfrm>
          <a:prstGeom prst="rect">
            <a:avLst/>
          </a:prstGeom>
          <a:noFill/>
          <a:ln>
            <a:noFill/>
          </a:ln>
        </p:spPr>
        <p:txBody>
          <a:bodyPr spcFirstLastPara="1" wrap="square" lIns="68575" tIns="34275" rIns="68575" bIns="34275" anchor="t" anchorCtr="0">
            <a:noAutofit/>
          </a:bodyPr>
          <a:lstStyle/>
          <a:p>
            <a:pPr algn="ctr">
              <a:lnSpc>
                <a:spcPct val="90000"/>
              </a:lnSpc>
              <a:buClr>
                <a:srgbClr val="000000"/>
              </a:buClr>
              <a:buSzPts val="2800"/>
            </a:pPr>
            <a:r>
              <a:rPr kumimoji="0" lang="ja-JP" altLang="en-US" sz="3200" b="1" kern="0" dirty="0">
                <a:solidFill>
                  <a:srgbClr val="000000"/>
                </a:solidFill>
                <a:latin typeface="Calibri"/>
                <a:ea typeface="Calibri"/>
                <a:cs typeface="Calibri"/>
                <a:sym typeface="Calibri"/>
              </a:rPr>
              <a:t>・窓を開ける</a:t>
            </a:r>
            <a:endParaRPr kumimoji="0" sz="1600" kern="0" dirty="0">
              <a:solidFill>
                <a:srgbClr val="000000"/>
              </a:solidFill>
              <a:latin typeface="Arial"/>
              <a:cs typeface="Arial"/>
              <a:sym typeface="Arial"/>
            </a:endParaRPr>
          </a:p>
        </p:txBody>
      </p:sp>
      <p:sp>
        <p:nvSpPr>
          <p:cNvPr id="207" name="Google Shape;207;p16"/>
          <p:cNvSpPr txBox="1"/>
          <p:nvPr/>
        </p:nvSpPr>
        <p:spPr>
          <a:xfrm>
            <a:off x="1147314" y="2573032"/>
            <a:ext cx="3773030" cy="673468"/>
          </a:xfrm>
          <a:prstGeom prst="rect">
            <a:avLst/>
          </a:prstGeom>
          <a:noFill/>
          <a:ln>
            <a:noFill/>
          </a:ln>
        </p:spPr>
        <p:txBody>
          <a:bodyPr spcFirstLastPara="1" wrap="square" lIns="68575" tIns="34275" rIns="68575" bIns="34275" anchor="t" anchorCtr="0">
            <a:noAutofit/>
          </a:bodyPr>
          <a:lstStyle/>
          <a:p>
            <a:pPr algn="ctr">
              <a:lnSpc>
                <a:spcPct val="90000"/>
              </a:lnSpc>
              <a:buClr>
                <a:srgbClr val="000000"/>
              </a:buClr>
              <a:buSzPts val="2800"/>
            </a:pPr>
            <a:r>
              <a:rPr kumimoji="0" lang="ja-JP" altLang="en-US" sz="3200" b="1" kern="0" dirty="0">
                <a:solidFill>
                  <a:srgbClr val="000000"/>
                </a:solidFill>
                <a:latin typeface="Calibri"/>
                <a:ea typeface="Calibri"/>
                <a:cs typeface="Calibri"/>
                <a:sym typeface="Calibri"/>
              </a:rPr>
              <a:t>・ドアを閉める</a:t>
            </a:r>
            <a:endParaRPr kumimoji="0" sz="3200" b="1" kern="0" dirty="0">
              <a:solidFill>
                <a:srgbClr val="000000"/>
              </a:solidFill>
              <a:latin typeface="Calibri"/>
              <a:ea typeface="Calibri"/>
              <a:cs typeface="Calibri"/>
              <a:sym typeface="Calibri"/>
            </a:endParaRPr>
          </a:p>
        </p:txBody>
      </p:sp>
      <p:sp>
        <p:nvSpPr>
          <p:cNvPr id="208" name="Google Shape;208;p16"/>
          <p:cNvSpPr txBox="1"/>
          <p:nvPr/>
        </p:nvSpPr>
        <p:spPr>
          <a:xfrm>
            <a:off x="6134730" y="4945344"/>
            <a:ext cx="3212918" cy="696812"/>
          </a:xfrm>
          <a:prstGeom prst="rect">
            <a:avLst/>
          </a:prstGeom>
          <a:noFill/>
          <a:ln>
            <a:noFill/>
          </a:ln>
        </p:spPr>
        <p:txBody>
          <a:bodyPr spcFirstLastPara="1" wrap="square" lIns="68575" tIns="34275" rIns="68575" bIns="34275" anchor="t" anchorCtr="0">
            <a:noAutofit/>
          </a:bodyPr>
          <a:lstStyle/>
          <a:p>
            <a:pPr algn="ctr">
              <a:lnSpc>
                <a:spcPct val="90000"/>
              </a:lnSpc>
              <a:buClr>
                <a:srgbClr val="000000"/>
              </a:buClr>
              <a:buSzPts val="2800"/>
            </a:pPr>
            <a:r>
              <a:rPr kumimoji="0" lang="ja-JP" altLang="en-US" sz="3200" b="1" kern="0" dirty="0">
                <a:solidFill>
                  <a:srgbClr val="000000"/>
                </a:solidFill>
                <a:latin typeface="Calibri"/>
                <a:ea typeface="Calibri"/>
                <a:cs typeface="Calibri"/>
                <a:sym typeface="Calibri"/>
              </a:rPr>
              <a:t>・窓を閉める</a:t>
            </a:r>
            <a:endParaRPr kumimoji="0" sz="1600" kern="0" dirty="0">
              <a:solidFill>
                <a:srgbClr val="000000"/>
              </a:solidFill>
              <a:latin typeface="Arial"/>
              <a:cs typeface="Arial"/>
              <a:sym typeface="Arial"/>
            </a:endParaRPr>
          </a:p>
        </p:txBody>
      </p:sp>
      <p:sp>
        <p:nvSpPr>
          <p:cNvPr id="209" name="Google Shape;209;p16"/>
          <p:cNvSpPr txBox="1"/>
          <p:nvPr/>
        </p:nvSpPr>
        <p:spPr>
          <a:xfrm>
            <a:off x="1163457" y="5007879"/>
            <a:ext cx="3405052" cy="634277"/>
          </a:xfrm>
          <a:prstGeom prst="rect">
            <a:avLst/>
          </a:prstGeom>
          <a:noFill/>
          <a:ln>
            <a:noFill/>
          </a:ln>
        </p:spPr>
        <p:txBody>
          <a:bodyPr spcFirstLastPara="1" wrap="square" lIns="68575" tIns="34275" rIns="68575" bIns="34275" anchor="t" anchorCtr="0">
            <a:noAutofit/>
          </a:bodyPr>
          <a:lstStyle/>
          <a:p>
            <a:pPr algn="ctr">
              <a:lnSpc>
                <a:spcPct val="90000"/>
              </a:lnSpc>
              <a:buClr>
                <a:srgbClr val="000000"/>
              </a:buClr>
              <a:buSzPts val="2800"/>
            </a:pPr>
            <a:r>
              <a:rPr kumimoji="0" lang="ja-JP" altLang="en-US" sz="3200" b="1" kern="0" dirty="0">
                <a:solidFill>
                  <a:srgbClr val="000000"/>
                </a:solidFill>
                <a:latin typeface="Calibri"/>
                <a:ea typeface="Calibri"/>
                <a:cs typeface="Calibri"/>
                <a:sym typeface="Calibri"/>
              </a:rPr>
              <a:t>・ドアを閉める</a:t>
            </a:r>
            <a:endParaRPr kumimoji="0" sz="3200" b="1" kern="0" dirty="0">
              <a:solidFill>
                <a:srgbClr val="000000"/>
              </a:solidFill>
              <a:latin typeface="Calibri"/>
              <a:ea typeface="Calibri"/>
              <a:cs typeface="Calibri"/>
              <a:sym typeface="Calibri"/>
            </a:endParaRPr>
          </a:p>
        </p:txBody>
      </p:sp>
      <p:pic>
        <p:nvPicPr>
          <p:cNvPr id="210" name="Google Shape;210;p16" descr="窓を開いて顔を出す女の子のイラスト"/>
          <p:cNvPicPr preferRelativeResize="0"/>
          <p:nvPr/>
        </p:nvPicPr>
        <p:blipFill rotWithShape="1">
          <a:blip r:embed="rId3">
            <a:alphaModFix/>
          </a:blip>
          <a:srcRect/>
          <a:stretch/>
        </p:blipFill>
        <p:spPr>
          <a:xfrm>
            <a:off x="9526905" y="2143125"/>
            <a:ext cx="1285875" cy="1285875"/>
          </a:xfrm>
          <a:prstGeom prst="rect">
            <a:avLst/>
          </a:prstGeom>
          <a:noFill/>
          <a:ln>
            <a:noFill/>
          </a:ln>
        </p:spPr>
      </p:pic>
      <p:pic>
        <p:nvPicPr>
          <p:cNvPr id="211" name="Google Shape;211;p16" descr="戸締まりのチェックをしている人のイラスト"/>
          <p:cNvPicPr preferRelativeResize="0"/>
          <p:nvPr/>
        </p:nvPicPr>
        <p:blipFill rotWithShape="1">
          <a:blip r:embed="rId4">
            <a:alphaModFix/>
          </a:blip>
          <a:srcRect/>
          <a:stretch/>
        </p:blipFill>
        <p:spPr>
          <a:xfrm>
            <a:off x="9558308" y="4672547"/>
            <a:ext cx="1254472" cy="1286547"/>
          </a:xfrm>
          <a:prstGeom prst="rect">
            <a:avLst/>
          </a:prstGeom>
          <a:noFill/>
          <a:ln>
            <a:noFill/>
          </a:ln>
        </p:spPr>
      </p:pic>
      <p:pic>
        <p:nvPicPr>
          <p:cNvPr id="212" name="Google Shape;212;p16" descr="勢いよく閉まるドアのイラスト"/>
          <p:cNvPicPr preferRelativeResize="0"/>
          <p:nvPr/>
        </p:nvPicPr>
        <p:blipFill rotWithShape="1">
          <a:blip r:embed="rId5">
            <a:alphaModFix/>
          </a:blip>
          <a:srcRect/>
          <a:stretch/>
        </p:blipFill>
        <p:spPr>
          <a:xfrm>
            <a:off x="4710799" y="2112117"/>
            <a:ext cx="1363434" cy="1134383"/>
          </a:xfrm>
          <a:prstGeom prst="rect">
            <a:avLst/>
          </a:prstGeom>
          <a:noFill/>
          <a:ln>
            <a:noFill/>
          </a:ln>
        </p:spPr>
      </p:pic>
      <p:pic>
        <p:nvPicPr>
          <p:cNvPr id="213" name="Google Shape;213;p16" descr="勢いよく閉まるドアのイラスト"/>
          <p:cNvPicPr preferRelativeResize="0"/>
          <p:nvPr/>
        </p:nvPicPr>
        <p:blipFill rotWithShape="1">
          <a:blip r:embed="rId5">
            <a:alphaModFix/>
          </a:blip>
          <a:srcRect/>
          <a:stretch/>
        </p:blipFill>
        <p:spPr>
          <a:xfrm>
            <a:off x="4755645" y="4672547"/>
            <a:ext cx="1369109" cy="1304939"/>
          </a:xfrm>
          <a:prstGeom prst="rect">
            <a:avLst/>
          </a:prstGeom>
          <a:noFill/>
          <a:ln>
            <a:noFill/>
          </a:ln>
        </p:spPr>
      </p:pic>
      <p:sp>
        <p:nvSpPr>
          <p:cNvPr id="214" name="Google Shape;214;p16"/>
          <p:cNvSpPr txBox="1"/>
          <p:nvPr/>
        </p:nvSpPr>
        <p:spPr>
          <a:xfrm>
            <a:off x="1023335" y="3890022"/>
            <a:ext cx="6100276" cy="734968"/>
          </a:xfrm>
          <a:prstGeom prst="rect">
            <a:avLst/>
          </a:prstGeom>
          <a:solidFill>
            <a:schemeClr val="lt1"/>
          </a:solidFill>
          <a:ln w="9525" cap="flat"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457200" indent="-406400" algn="ctr">
              <a:lnSpc>
                <a:spcPct val="90000"/>
              </a:lnSpc>
              <a:spcBef>
                <a:spcPts val="1000"/>
              </a:spcBef>
              <a:buClr>
                <a:srgbClr val="000000"/>
              </a:buClr>
              <a:buSzPts val="2400"/>
            </a:pPr>
            <a:r>
              <a:rPr kumimoji="0" lang="ja-JP" altLang="en-US" sz="3200" b="1" kern="0" dirty="0">
                <a:solidFill>
                  <a:srgbClr val="000000"/>
                </a:solidFill>
                <a:latin typeface="Calibri"/>
                <a:ea typeface="Calibri"/>
                <a:cs typeface="Calibri"/>
                <a:sym typeface="Calibri"/>
              </a:rPr>
              <a:t>汚物処理室を使い終わったとき</a:t>
            </a:r>
            <a:endParaRPr kumimoji="0" sz="3200" b="1" kern="0" dirty="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3"/>
          <p:cNvSpPr txBox="1"/>
          <p:nvPr/>
        </p:nvSpPr>
        <p:spPr>
          <a:xfrm>
            <a:off x="2750117" y="222509"/>
            <a:ext cx="6373086" cy="83354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0000"/>
              </a:buClr>
              <a:buSzPts val="4400"/>
              <a:buFontTx/>
              <a:buNone/>
              <a:tabLst/>
              <a:defRPr/>
            </a:pPr>
            <a:r>
              <a:rPr kumimoji="0" lang="ja-JP" altLang="en-US" sz="4800" b="1" i="0" u="none" strike="noStrike" kern="0" cap="none" spc="0" normalizeH="0" baseline="0" noProof="0" dirty="0">
                <a:ln>
                  <a:noFill/>
                </a:ln>
                <a:solidFill>
                  <a:srgbClr val="FF0000"/>
                </a:solidFill>
                <a:effectLst/>
                <a:uLnTx/>
                <a:uFillTx/>
                <a:latin typeface="Calibri"/>
                <a:ea typeface="Calibri"/>
                <a:cs typeface="Calibri"/>
                <a:sym typeface="Calibri"/>
              </a:rPr>
              <a:t>感染性</a:t>
            </a:r>
            <a:r>
              <a:rPr kumimoji="0" lang="ja-JP" altLang="en-US" sz="4800" b="1" i="0" u="none" strike="noStrike" kern="0" cap="none" spc="0" normalizeH="0" baseline="0" noProof="0" dirty="0">
                <a:ln>
                  <a:noFill/>
                </a:ln>
                <a:solidFill>
                  <a:srgbClr val="000000"/>
                </a:solidFill>
                <a:effectLst/>
                <a:uLnTx/>
                <a:uFillTx/>
                <a:latin typeface="Calibri"/>
                <a:ea typeface="Calibri"/>
                <a:cs typeface="Calibri"/>
                <a:sym typeface="Calibri"/>
              </a:rPr>
              <a:t>ゴミの搬出方法</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373" name="Google Shape;373;p23"/>
          <p:cNvGrpSpPr/>
          <p:nvPr/>
        </p:nvGrpSpPr>
        <p:grpSpPr>
          <a:xfrm>
            <a:off x="163797" y="1629991"/>
            <a:ext cx="3632675" cy="4951359"/>
            <a:chOff x="119843" y="1244742"/>
            <a:chExt cx="2836119" cy="3680484"/>
          </a:xfrm>
        </p:grpSpPr>
        <p:sp>
          <p:nvSpPr>
            <p:cNvPr id="375" name="Google Shape;375;p23"/>
            <p:cNvSpPr/>
            <p:nvPr/>
          </p:nvSpPr>
          <p:spPr>
            <a:xfrm>
              <a:off x="119843" y="1244742"/>
              <a:ext cx="2731161" cy="3680484"/>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6" name="Google Shape;376;p23"/>
            <p:cNvSpPr txBox="1"/>
            <p:nvPr/>
          </p:nvSpPr>
          <p:spPr>
            <a:xfrm>
              <a:off x="119843" y="3530669"/>
              <a:ext cx="2836119" cy="12006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altLang="ja-JP" sz="1600" b="1" i="0" u="none" strike="noStrike" kern="0" cap="none" spc="0" normalizeH="0" baseline="0" noProof="0" dirty="0">
                  <a:ln>
                    <a:noFill/>
                  </a:ln>
                  <a:solidFill>
                    <a:srgbClr val="FF0000"/>
                  </a:solidFill>
                  <a:effectLst/>
                  <a:uLnTx/>
                  <a:uFillTx/>
                  <a:latin typeface="Calibri"/>
                  <a:ea typeface="Calibri"/>
                  <a:cs typeface="Calibri"/>
                  <a:sym typeface="Calibri"/>
                </a:rPr>
                <a:t>※</a:t>
              </a:r>
              <a:r>
                <a:rPr kumimoji="0" lang="ja-JP" altLang="en-US" sz="1600" b="1" i="0" u="none" strike="noStrike" kern="0" cap="none" spc="0" normalizeH="0" baseline="0" noProof="0" dirty="0">
                  <a:ln>
                    <a:noFill/>
                  </a:ln>
                  <a:solidFill>
                    <a:srgbClr val="FF0000"/>
                  </a:solidFill>
                  <a:effectLst/>
                  <a:uLnTx/>
                  <a:uFillTx/>
                  <a:latin typeface="Calibri"/>
                  <a:ea typeface="Calibri"/>
                  <a:cs typeface="Calibri"/>
                  <a:sym typeface="Calibri"/>
                </a:rPr>
                <a:t>袋を押し込んで空気を出さないよう封をしましょう</a:t>
              </a:r>
              <a:endParaRPr kumimoji="0" sz="1600" b="1"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altLang="ja-JP" sz="1600" b="1" i="0" u="none" strike="noStrike" kern="0" cap="none" spc="0" normalizeH="0" baseline="0" noProof="0" dirty="0">
                  <a:ln>
                    <a:noFill/>
                  </a:ln>
                  <a:solidFill>
                    <a:srgbClr val="FF0000"/>
                  </a:solidFill>
                  <a:effectLst/>
                  <a:uLnTx/>
                  <a:uFillTx/>
                  <a:latin typeface="Calibri"/>
                  <a:ea typeface="Calibri"/>
                  <a:cs typeface="Calibri"/>
                  <a:sym typeface="Calibri"/>
                </a:rPr>
                <a:t>※</a:t>
              </a:r>
              <a:r>
                <a:rPr kumimoji="0" lang="ja-JP" altLang="en-US" sz="1600" b="1" i="0" u="none" strike="noStrike" kern="0" cap="none" spc="0" normalizeH="0" baseline="0" noProof="0" dirty="0">
                  <a:ln>
                    <a:noFill/>
                  </a:ln>
                  <a:solidFill>
                    <a:srgbClr val="FF0000"/>
                  </a:solidFill>
                  <a:effectLst/>
                  <a:uLnTx/>
                  <a:uFillTx/>
                  <a:latin typeface="Calibri"/>
                  <a:ea typeface="Calibri"/>
                  <a:cs typeface="Calibri"/>
                  <a:sym typeface="Calibri"/>
                </a:rPr>
                <a:t>ｲｴﾛｰのごみ袋の内側以外には触れないように注意</a:t>
              </a:r>
              <a:endParaRPr kumimoji="0" sz="1600" b="1" i="0" u="none" strike="noStrike" kern="0" cap="none" spc="0" normalizeH="0" baseline="0" noProof="0" dirty="0">
                <a:ln>
                  <a:noFill/>
                </a:ln>
                <a:solidFill>
                  <a:srgbClr val="FF0000"/>
                </a:solidFill>
                <a:effectLst/>
                <a:uLnTx/>
                <a:uFillTx/>
                <a:latin typeface="Calibri"/>
                <a:ea typeface="Calibri"/>
                <a:cs typeface="Calibri"/>
                <a:sym typeface="Calibri"/>
              </a:endParaRPr>
            </a:p>
          </p:txBody>
        </p:sp>
        <p:pic>
          <p:nvPicPr>
            <p:cNvPr id="374" name="Google Shape;374;p23" descr="半透明ゴミ袋のイラスト"/>
            <p:cNvPicPr preferRelativeResize="0"/>
            <p:nvPr/>
          </p:nvPicPr>
          <p:blipFill rotWithShape="1">
            <a:blip r:embed="rId3">
              <a:alphaModFix/>
            </a:blip>
            <a:srcRect/>
            <a:stretch/>
          </p:blipFill>
          <p:spPr>
            <a:xfrm>
              <a:off x="1009557" y="1659265"/>
              <a:ext cx="1622164" cy="1716576"/>
            </a:xfrm>
            <a:prstGeom prst="rect">
              <a:avLst/>
            </a:prstGeom>
            <a:noFill/>
            <a:ln>
              <a:noFill/>
            </a:ln>
          </p:spPr>
        </p:pic>
      </p:grpSp>
      <p:grpSp>
        <p:nvGrpSpPr>
          <p:cNvPr id="379" name="Google Shape;379;p23"/>
          <p:cNvGrpSpPr/>
          <p:nvPr/>
        </p:nvGrpSpPr>
        <p:grpSpPr>
          <a:xfrm>
            <a:off x="4334239" y="1629991"/>
            <a:ext cx="3517478" cy="4951358"/>
            <a:chOff x="3155661" y="1244742"/>
            <a:chExt cx="2833993" cy="3680484"/>
          </a:xfrm>
        </p:grpSpPr>
        <p:sp>
          <p:nvSpPr>
            <p:cNvPr id="381" name="Google Shape;381;p23"/>
            <p:cNvSpPr/>
            <p:nvPr/>
          </p:nvSpPr>
          <p:spPr>
            <a:xfrm>
              <a:off x="3161617" y="1244742"/>
              <a:ext cx="2828037" cy="3680484"/>
            </a:xfrm>
            <a:prstGeom prst="rect">
              <a:avLst/>
            </a:prstGeom>
            <a:noFill/>
            <a:ln w="762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1"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382" name="Google Shape;382;p23"/>
            <p:cNvGrpSpPr/>
            <p:nvPr/>
          </p:nvGrpSpPr>
          <p:grpSpPr>
            <a:xfrm>
              <a:off x="3450661" y="1943792"/>
              <a:ext cx="1309264" cy="1455124"/>
              <a:chOff x="3489219" y="2024561"/>
              <a:chExt cx="1542223" cy="1598354"/>
            </a:xfrm>
          </p:grpSpPr>
          <p:pic>
            <p:nvPicPr>
              <p:cNvPr id="383" name="Google Shape;383;p23" descr="半透明ゴミ袋のイラスト"/>
              <p:cNvPicPr preferRelativeResize="0"/>
              <p:nvPr/>
            </p:nvPicPr>
            <p:blipFill rotWithShape="1">
              <a:blip r:embed="rId3">
                <a:alphaModFix/>
              </a:blip>
              <a:srcRect/>
              <a:stretch/>
            </p:blipFill>
            <p:spPr>
              <a:xfrm rot="20790094">
                <a:off x="3708211" y="2318355"/>
                <a:ext cx="1045710" cy="1111900"/>
              </a:xfrm>
              <a:prstGeom prst="rect">
                <a:avLst/>
              </a:prstGeom>
              <a:noFill/>
              <a:ln>
                <a:noFill/>
              </a:ln>
            </p:spPr>
          </p:pic>
          <p:pic>
            <p:nvPicPr>
              <p:cNvPr id="384" name="Google Shape;384;p23"/>
              <p:cNvPicPr preferRelativeResize="0"/>
              <p:nvPr/>
            </p:nvPicPr>
            <p:blipFill rotWithShape="1">
              <a:blip r:embed="rId4">
                <a:alphaModFix/>
              </a:blip>
              <a:srcRect/>
              <a:stretch/>
            </p:blipFill>
            <p:spPr>
              <a:xfrm rot="20925898">
                <a:off x="3489219" y="2024561"/>
                <a:ext cx="1542223" cy="1598354"/>
              </a:xfrm>
              <a:prstGeom prst="rect">
                <a:avLst/>
              </a:prstGeom>
              <a:noFill/>
              <a:ln>
                <a:noFill/>
              </a:ln>
            </p:spPr>
          </p:pic>
        </p:grpSp>
        <p:sp>
          <p:nvSpPr>
            <p:cNvPr id="385" name="Google Shape;385;p23"/>
            <p:cNvSpPr txBox="1"/>
            <p:nvPr/>
          </p:nvSpPr>
          <p:spPr>
            <a:xfrm>
              <a:off x="3155661" y="3357789"/>
              <a:ext cx="2742432" cy="14248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altLang="ja-JP" sz="1600" b="1" i="0" u="none" strike="noStrike" kern="0" cap="none" spc="0" normalizeH="0" baseline="0" noProof="0" dirty="0">
                  <a:ln>
                    <a:noFill/>
                  </a:ln>
                  <a:solidFill>
                    <a:srgbClr val="FF0000"/>
                  </a:solidFill>
                  <a:effectLst/>
                  <a:uLnTx/>
                  <a:uFillTx/>
                  <a:latin typeface="Calibri"/>
                  <a:ea typeface="Calibri"/>
                  <a:cs typeface="Calibri"/>
                  <a:sym typeface="Calibri"/>
                </a:rPr>
                <a:t>※</a:t>
              </a:r>
              <a:r>
                <a:rPr kumimoji="0" lang="ja-JP" altLang="en-US" sz="1600" b="1" i="0" u="none" strike="noStrike" kern="0" cap="none" spc="0" normalizeH="0" baseline="0" noProof="0" dirty="0">
                  <a:ln>
                    <a:noFill/>
                  </a:ln>
                  <a:solidFill>
                    <a:srgbClr val="FF0000"/>
                  </a:solidFill>
                  <a:effectLst/>
                  <a:uLnTx/>
                  <a:uFillTx/>
                  <a:latin typeface="Calibri"/>
                  <a:ea typeface="Calibri"/>
                  <a:cs typeface="Calibri"/>
                  <a:sym typeface="Calibri"/>
                </a:rPr>
                <a:t>清潔なゴミ袋の内側を外側に折り返して、レッドからのゴミ袋を入れてもらい封をする </a:t>
              </a:r>
              <a:endParaRPr kumimoji="0" sz="1600" b="1"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altLang="ja-JP" sz="1600" b="1" i="0" u="none" strike="noStrike" kern="0" cap="none" spc="0" normalizeH="0" baseline="0" noProof="0" dirty="0">
                  <a:ln>
                    <a:noFill/>
                  </a:ln>
                  <a:solidFill>
                    <a:srgbClr val="FF0000"/>
                  </a:solidFill>
                  <a:effectLst/>
                  <a:uLnTx/>
                  <a:uFillTx/>
                  <a:latin typeface="Calibri"/>
                  <a:ea typeface="Calibri"/>
                  <a:cs typeface="Calibri"/>
                  <a:sym typeface="Calibri"/>
                </a:rPr>
                <a:t>※</a:t>
              </a:r>
              <a:r>
                <a:rPr kumimoji="0" lang="ja-JP" altLang="en-US" sz="1600" b="1" i="0" u="none" strike="noStrike" kern="0" cap="none" spc="0" normalizeH="0" baseline="0" noProof="0" dirty="0">
                  <a:ln>
                    <a:noFill/>
                  </a:ln>
                  <a:solidFill>
                    <a:srgbClr val="FF0000"/>
                  </a:solidFill>
                  <a:effectLst/>
                  <a:uLnTx/>
                  <a:uFillTx/>
                  <a:latin typeface="Calibri"/>
                  <a:ea typeface="Calibri"/>
                  <a:cs typeface="Calibri"/>
                  <a:sym typeface="Calibri"/>
                </a:rPr>
                <a:t>袋全体をアルコール清拭消毒</a:t>
              </a:r>
              <a:endParaRPr kumimoji="0" sz="1600" b="1" i="0" u="none" strike="noStrike" kern="0" cap="none" spc="0" normalizeH="0" baseline="0" noProof="0" dirty="0">
                <a:ln>
                  <a:noFill/>
                </a:ln>
                <a:solidFill>
                  <a:srgbClr val="FF0000"/>
                </a:solidFill>
                <a:effectLst/>
                <a:uLnTx/>
                <a:uFillTx/>
                <a:latin typeface="Calibri"/>
                <a:ea typeface="Calibri"/>
                <a:cs typeface="Calibri"/>
                <a:sym typeface="Calibri"/>
              </a:endParaRPr>
            </a:p>
          </p:txBody>
        </p:sp>
        <p:pic>
          <p:nvPicPr>
            <p:cNvPr id="386" name="Google Shape;386;p23"/>
            <p:cNvPicPr preferRelativeResize="0"/>
            <p:nvPr/>
          </p:nvPicPr>
          <p:blipFill rotWithShape="1">
            <a:blip r:embed="rId5">
              <a:alphaModFix/>
            </a:blip>
            <a:srcRect/>
            <a:stretch/>
          </p:blipFill>
          <p:spPr>
            <a:xfrm>
              <a:off x="5051532" y="1904670"/>
              <a:ext cx="846561" cy="1424835"/>
            </a:xfrm>
            <a:prstGeom prst="rect">
              <a:avLst/>
            </a:prstGeom>
            <a:noFill/>
            <a:ln>
              <a:noFill/>
            </a:ln>
          </p:spPr>
        </p:pic>
      </p:grpSp>
      <p:sp>
        <p:nvSpPr>
          <p:cNvPr id="388" name="Google Shape;388;p23"/>
          <p:cNvSpPr txBox="1"/>
          <p:nvPr/>
        </p:nvSpPr>
        <p:spPr>
          <a:xfrm>
            <a:off x="2136967" y="986345"/>
            <a:ext cx="7599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altLang="ja-JP" sz="1800" b="1"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ja-JP" altLang="en-US" sz="1800" b="1" i="0" u="none" strike="noStrike" kern="0" cap="none" spc="0" normalizeH="0" baseline="0" noProof="0" dirty="0">
                <a:ln>
                  <a:noFill/>
                </a:ln>
                <a:solidFill>
                  <a:srgbClr val="000000"/>
                </a:solidFill>
                <a:effectLst/>
                <a:uLnTx/>
                <a:uFillTx/>
                <a:latin typeface="Calibri"/>
                <a:ea typeface="Calibri"/>
                <a:cs typeface="Calibri"/>
                <a:sym typeface="Calibri"/>
              </a:rPr>
              <a:t>防護服や手袋を着る前・脱いだ後には必ず手指消毒を行いましょう！</a:t>
            </a:r>
            <a:endParaRPr kumimoji="0" sz="1400" b="1"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389" name="Google Shape;389;p23" descr="手のアルコール消毒のイラスト"/>
          <p:cNvPicPr preferRelativeResize="0"/>
          <p:nvPr/>
        </p:nvPicPr>
        <p:blipFill rotWithShape="1">
          <a:blip r:embed="rId6">
            <a:alphaModFix/>
          </a:blip>
          <a:srcRect/>
          <a:stretch/>
        </p:blipFill>
        <p:spPr>
          <a:xfrm>
            <a:off x="9614342" y="21477"/>
            <a:ext cx="1470320" cy="1550268"/>
          </a:xfrm>
          <a:prstGeom prst="rect">
            <a:avLst/>
          </a:prstGeom>
          <a:noFill/>
          <a:ln>
            <a:noFill/>
          </a:ln>
        </p:spPr>
      </p:pic>
      <p:pic>
        <p:nvPicPr>
          <p:cNvPr id="390" name="Google Shape;390;p23" descr="ゴミ出しのイラスト（男性）"/>
          <p:cNvPicPr preferRelativeResize="0"/>
          <p:nvPr/>
        </p:nvPicPr>
        <p:blipFill rotWithShape="1">
          <a:blip r:embed="rId7">
            <a:alphaModFix/>
          </a:blip>
          <a:srcRect/>
          <a:stretch/>
        </p:blipFill>
        <p:spPr>
          <a:xfrm>
            <a:off x="8758580" y="1873805"/>
            <a:ext cx="2650416" cy="2715407"/>
          </a:xfrm>
          <a:prstGeom prst="rect">
            <a:avLst/>
          </a:prstGeom>
          <a:noFill/>
          <a:ln>
            <a:noFill/>
          </a:ln>
        </p:spPr>
      </p:pic>
      <p:sp>
        <p:nvSpPr>
          <p:cNvPr id="391" name="Google Shape;391;p23"/>
          <p:cNvSpPr txBox="1"/>
          <p:nvPr/>
        </p:nvSpPr>
        <p:spPr>
          <a:xfrm>
            <a:off x="8663869" y="4917013"/>
            <a:ext cx="3164607"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altLang="ja-JP" sz="1600" b="1" i="0" u="none" strike="noStrike" kern="0" cap="none" spc="0" normalizeH="0" baseline="0" noProof="0" dirty="0">
                <a:ln>
                  <a:noFill/>
                </a:ln>
                <a:solidFill>
                  <a:srgbClr val="FF0000"/>
                </a:solidFill>
                <a:effectLst/>
                <a:uLnTx/>
                <a:uFillTx/>
                <a:latin typeface="Calibri"/>
                <a:ea typeface="Calibri"/>
                <a:cs typeface="Calibri"/>
                <a:sym typeface="Calibri"/>
              </a:rPr>
              <a:t>※</a:t>
            </a:r>
            <a:r>
              <a:rPr kumimoji="0" lang="ja-JP" altLang="en-US" sz="1600" b="1" i="0" u="none" strike="noStrike" kern="0" cap="none" spc="0" normalizeH="0" baseline="0" noProof="0" dirty="0">
                <a:ln>
                  <a:noFill/>
                </a:ln>
                <a:solidFill>
                  <a:srgbClr val="FF0000"/>
                </a:solidFill>
                <a:effectLst/>
                <a:uLnTx/>
                <a:uFillTx/>
                <a:latin typeface="Calibri"/>
                <a:ea typeface="Calibri"/>
                <a:cs typeface="Calibri"/>
                <a:sym typeface="Calibri"/>
              </a:rPr>
              <a:t>一般ゴミとして破棄する</a:t>
            </a:r>
            <a:endParaRPr kumimoji="0" lang="en-US" altLang="ja-JP" sz="1600" b="1"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altLang="ja-JP" sz="1600" b="1" kern="0" dirty="0">
              <a:solidFill>
                <a:srgbClr val="FF0000"/>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altLang="ja-JP" sz="1600" b="1" i="0" u="none" strike="noStrike" kern="0" cap="none" spc="0" normalizeH="0" baseline="0" noProof="0" dirty="0">
                <a:ln>
                  <a:noFill/>
                </a:ln>
                <a:solidFill>
                  <a:srgbClr val="FF0000"/>
                </a:solidFill>
                <a:effectLst/>
                <a:uLnTx/>
                <a:uFillTx/>
                <a:latin typeface="Calibri"/>
                <a:ea typeface="Calibri"/>
                <a:cs typeface="Calibri"/>
                <a:sym typeface="Calibri"/>
              </a:rPr>
              <a:t>※</a:t>
            </a:r>
            <a:r>
              <a:rPr kumimoji="0" lang="ja-JP" altLang="en-US" sz="1600" b="1" i="0" u="none" strike="noStrike" kern="0" cap="none" spc="0" normalizeH="0" baseline="0" noProof="0" dirty="0">
                <a:ln>
                  <a:noFill/>
                </a:ln>
                <a:solidFill>
                  <a:srgbClr val="FF0000"/>
                </a:solidFill>
                <a:effectLst/>
                <a:uLnTx/>
                <a:uFillTx/>
                <a:latin typeface="Calibri"/>
                <a:ea typeface="Calibri"/>
                <a:cs typeface="Calibri"/>
                <a:sym typeface="Calibri"/>
              </a:rPr>
              <a:t>業者の指示に従うこと</a:t>
            </a:r>
            <a:endParaRPr kumimoji="0" sz="1600" b="1" i="0" u="none" strike="noStrike" kern="0" cap="none" spc="0" normalizeH="0" baseline="0" noProof="0" dirty="0">
              <a:ln>
                <a:noFill/>
              </a:ln>
              <a:solidFill>
                <a:srgbClr val="FF0000"/>
              </a:solidFill>
              <a:effectLst/>
              <a:uLnTx/>
              <a:uFillTx/>
              <a:latin typeface="Calibri"/>
              <a:ea typeface="Calibri"/>
              <a:cs typeface="Calibri"/>
              <a:sym typeface="Calibri"/>
            </a:endParaRPr>
          </a:p>
        </p:txBody>
      </p:sp>
      <p:sp>
        <p:nvSpPr>
          <p:cNvPr id="392" name="Google Shape;392;p23"/>
          <p:cNvSpPr/>
          <p:nvPr/>
        </p:nvSpPr>
        <p:spPr>
          <a:xfrm>
            <a:off x="8420467" y="1629991"/>
            <a:ext cx="3497761" cy="4951358"/>
          </a:xfrm>
          <a:prstGeom prst="rect">
            <a:avLst/>
          </a:prstGeom>
          <a:noFill/>
          <a:ln w="762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3" name="Google Shape;393;p23"/>
          <p:cNvSpPr/>
          <p:nvPr/>
        </p:nvSpPr>
        <p:spPr>
          <a:xfrm>
            <a:off x="3584492" y="3556006"/>
            <a:ext cx="992513" cy="548822"/>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 name="図 1">
            <a:extLst>
              <a:ext uri="{FF2B5EF4-FFF2-40B4-BE49-F238E27FC236}">
                <a16:creationId xmlns:a16="http://schemas.microsoft.com/office/drawing/2014/main" id="{B88EF97C-EAE6-4017-A07E-12EE6C7C9C45}"/>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73772" y="1735916"/>
            <a:ext cx="1212352" cy="2755345"/>
          </a:xfrm>
          <a:prstGeom prst="rect">
            <a:avLst/>
          </a:prstGeom>
        </p:spPr>
      </p:pic>
      <p:pic>
        <p:nvPicPr>
          <p:cNvPr id="3" name="図 2">
            <a:extLst>
              <a:ext uri="{FF2B5EF4-FFF2-40B4-BE49-F238E27FC236}">
                <a16:creationId xmlns:a16="http://schemas.microsoft.com/office/drawing/2014/main" id="{FDA5048E-A981-4716-9DC4-3E9F766F96A0}"/>
              </a:ext>
            </a:extLst>
          </p:cNvPr>
          <p:cNvPicPr>
            <a:picLocks noChangeAspect="1"/>
          </p:cNvPicPr>
          <p:nvPr/>
        </p:nvPicPr>
        <p:blipFill rotWithShape="1">
          <a:blip r:embed="rId9">
            <a:clrChange>
              <a:clrFrom>
                <a:srgbClr val="FDFDFD"/>
              </a:clrFrom>
              <a:clrTo>
                <a:srgbClr val="FDFDFD">
                  <a:alpha val="0"/>
                </a:srgbClr>
              </a:clrTo>
            </a:clrChange>
          </a:blip>
          <a:srcRect l="-201" t="52960" r="38392" b="4387"/>
          <a:stretch/>
        </p:blipFill>
        <p:spPr>
          <a:xfrm flipH="1">
            <a:off x="5722754" y="1719291"/>
            <a:ext cx="1597645" cy="995763"/>
          </a:xfrm>
          <a:prstGeom prst="rect">
            <a:avLst/>
          </a:prstGeom>
        </p:spPr>
      </p:pic>
      <p:sp>
        <p:nvSpPr>
          <p:cNvPr id="387" name="Google Shape;387;p23"/>
          <p:cNvSpPr/>
          <p:nvPr/>
        </p:nvSpPr>
        <p:spPr>
          <a:xfrm>
            <a:off x="7738074" y="3611146"/>
            <a:ext cx="992513" cy="561901"/>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5"/>
          <p:cNvSpPr txBox="1"/>
          <p:nvPr/>
        </p:nvSpPr>
        <p:spPr>
          <a:xfrm>
            <a:off x="2935852" y="108841"/>
            <a:ext cx="8319757" cy="83354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4400"/>
              <a:buFontTx/>
              <a:buNone/>
              <a:tabLst/>
              <a:defRPr/>
            </a:pPr>
            <a:r>
              <a:rPr kumimoji="0" lang="ja-JP" altLang="en-US" sz="4400" b="1" i="0" u="none" strike="noStrike" kern="0" cap="none" spc="0" normalizeH="0" baseline="0" noProof="0">
                <a:ln>
                  <a:noFill/>
                </a:ln>
                <a:solidFill>
                  <a:srgbClr val="000000"/>
                </a:solidFill>
                <a:effectLst/>
                <a:uLnTx/>
                <a:uFillTx/>
                <a:latin typeface="Calibri"/>
                <a:ea typeface="Calibri"/>
                <a:cs typeface="Calibri"/>
                <a:sym typeface="Calibri"/>
              </a:rPr>
              <a:t>日常生活（環境整備）</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07" name="Google Shape;407;p25" descr="電気スイッチを消毒しているイラスト"/>
          <p:cNvPicPr preferRelativeResize="0"/>
          <p:nvPr/>
        </p:nvPicPr>
        <p:blipFill rotWithShape="1">
          <a:blip r:embed="rId3">
            <a:alphaModFix/>
          </a:blip>
          <a:srcRect/>
          <a:stretch/>
        </p:blipFill>
        <p:spPr>
          <a:xfrm>
            <a:off x="1668172" y="3368252"/>
            <a:ext cx="2070918" cy="1989595"/>
          </a:xfrm>
          <a:prstGeom prst="rect">
            <a:avLst/>
          </a:prstGeom>
          <a:noFill/>
          <a:ln>
            <a:noFill/>
          </a:ln>
        </p:spPr>
      </p:pic>
      <p:sp>
        <p:nvSpPr>
          <p:cNvPr id="408" name="Google Shape;408;p25"/>
          <p:cNvSpPr/>
          <p:nvPr/>
        </p:nvSpPr>
        <p:spPr>
          <a:xfrm>
            <a:off x="6072148" y="956544"/>
            <a:ext cx="1554893" cy="1819276"/>
          </a:xfrm>
          <a:prstGeom prst="rect">
            <a:avLst/>
          </a:prstGeom>
          <a:noFill/>
          <a:ln w="762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9" name="Google Shape;409;p25"/>
          <p:cNvSpPr/>
          <p:nvPr/>
        </p:nvSpPr>
        <p:spPr>
          <a:xfrm>
            <a:off x="8458016" y="956544"/>
            <a:ext cx="1554893" cy="1819276"/>
          </a:xfrm>
          <a:prstGeom prst="rect">
            <a:avLst/>
          </a:prstGeom>
          <a:noFill/>
          <a:ln w="762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11" name="Google Shape;411;p25"/>
          <p:cNvSpPr/>
          <p:nvPr/>
        </p:nvSpPr>
        <p:spPr>
          <a:xfrm>
            <a:off x="3573545" y="992254"/>
            <a:ext cx="1554893" cy="1783567"/>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13" name="Google Shape;413;p25"/>
          <p:cNvPicPr preferRelativeResize="0"/>
          <p:nvPr/>
        </p:nvPicPr>
        <p:blipFill rotWithShape="1">
          <a:blip r:embed="rId4">
            <a:alphaModFix/>
          </a:blip>
          <a:srcRect/>
          <a:stretch/>
        </p:blipFill>
        <p:spPr>
          <a:xfrm>
            <a:off x="6299678" y="940904"/>
            <a:ext cx="1152544" cy="1819276"/>
          </a:xfrm>
          <a:prstGeom prst="rect">
            <a:avLst/>
          </a:prstGeom>
          <a:noFill/>
          <a:ln>
            <a:noFill/>
          </a:ln>
        </p:spPr>
      </p:pic>
      <p:pic>
        <p:nvPicPr>
          <p:cNvPr id="414" name="Google Shape;414;p25"/>
          <p:cNvPicPr preferRelativeResize="0"/>
          <p:nvPr/>
        </p:nvPicPr>
        <p:blipFill rotWithShape="1">
          <a:blip r:embed="rId4">
            <a:alphaModFix/>
          </a:blip>
          <a:srcRect/>
          <a:stretch/>
        </p:blipFill>
        <p:spPr>
          <a:xfrm>
            <a:off x="8729722" y="904932"/>
            <a:ext cx="1052852" cy="1891219"/>
          </a:xfrm>
          <a:prstGeom prst="rect">
            <a:avLst/>
          </a:prstGeom>
          <a:noFill/>
          <a:ln>
            <a:noFill/>
          </a:ln>
        </p:spPr>
      </p:pic>
      <p:sp>
        <p:nvSpPr>
          <p:cNvPr id="415" name="Google Shape;415;p25"/>
          <p:cNvSpPr txBox="1"/>
          <p:nvPr/>
        </p:nvSpPr>
        <p:spPr>
          <a:xfrm>
            <a:off x="3381282" y="2826949"/>
            <a:ext cx="7233314"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altLang="ja-JP" sz="1800" b="1"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ja-JP" altLang="en-US" sz="1800" b="1" i="0" u="sng" strike="noStrike" kern="0" cap="none" spc="0" normalizeH="0" baseline="0" noProof="0" dirty="0">
                <a:ln>
                  <a:noFill/>
                </a:ln>
                <a:solidFill>
                  <a:srgbClr val="000000"/>
                </a:solidFill>
                <a:effectLst/>
                <a:uLnTx/>
                <a:uFillTx/>
                <a:latin typeface="Calibri"/>
                <a:ea typeface="Calibri"/>
                <a:cs typeface="Calibri"/>
                <a:sym typeface="Calibri"/>
              </a:rPr>
              <a:t>濃度６０％以上</a:t>
            </a:r>
            <a:r>
              <a:rPr kumimoji="0" lang="ja-JP" altLang="en-US" sz="1800" b="1" i="0" u="none" strike="noStrike" kern="0" cap="none" spc="0" normalizeH="0" baseline="0" noProof="0" dirty="0">
                <a:ln>
                  <a:noFill/>
                </a:ln>
                <a:solidFill>
                  <a:srgbClr val="000000"/>
                </a:solidFill>
                <a:effectLst/>
                <a:uLnTx/>
                <a:uFillTx/>
                <a:latin typeface="Calibri"/>
                <a:ea typeface="Calibri"/>
                <a:cs typeface="Calibri"/>
                <a:sym typeface="Calibri"/>
              </a:rPr>
              <a:t>のアルコール又は次亜塩素酸で清掃しましょう。</a:t>
            </a:r>
            <a:endParaRPr kumimoji="0" sz="18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altLang="ja-JP" sz="1800" b="1"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ja-JP" altLang="en-US" sz="1800" b="1" i="0" u="none" strike="noStrike" kern="0" cap="none" spc="0" normalizeH="0" baseline="0" noProof="0" dirty="0">
                <a:ln>
                  <a:noFill/>
                </a:ln>
                <a:solidFill>
                  <a:srgbClr val="000000"/>
                </a:solidFill>
                <a:effectLst/>
                <a:uLnTx/>
                <a:uFillTx/>
                <a:latin typeface="Calibri"/>
                <a:ea typeface="Calibri"/>
                <a:cs typeface="Calibri"/>
                <a:sym typeface="Calibri"/>
              </a:rPr>
              <a:t>一方向に拭いていきましょう。</a:t>
            </a:r>
            <a:endParaRPr kumimoji="0" sz="14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16" name="Google Shape;416;p25"/>
          <p:cNvSpPr txBox="1"/>
          <p:nvPr/>
        </p:nvSpPr>
        <p:spPr>
          <a:xfrm>
            <a:off x="3739090" y="3691988"/>
            <a:ext cx="6928910" cy="3046988"/>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居室　　　⇒　１回／日</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altLang="ja-JP" sz="2400" b="0" i="0" u="none" strike="noStrike" kern="0" cap="none" spc="0" normalizeH="0" baseline="0" noProof="0" dirty="0">
                <a:ln>
                  <a:noFill/>
                </a:ln>
                <a:solidFill>
                  <a:srgbClr val="FF0000"/>
                </a:solidFill>
                <a:effectLst/>
                <a:uLnTx/>
                <a:uFillTx/>
                <a:latin typeface="Calibri"/>
                <a:ea typeface="Calibri"/>
                <a:cs typeface="Calibri"/>
                <a:sym typeface="Calibri"/>
              </a:rPr>
              <a:t>※</a:t>
            </a:r>
            <a:r>
              <a:rPr kumimoji="0" lang="ja-JP" altLang="en-US" sz="2400" b="0" i="0" u="none" strike="noStrike" kern="0" cap="none" spc="0" normalizeH="0" baseline="0" noProof="0" dirty="0">
                <a:ln>
                  <a:noFill/>
                </a:ln>
                <a:solidFill>
                  <a:srgbClr val="FF0000"/>
                </a:solidFill>
                <a:effectLst/>
                <a:uLnTx/>
                <a:uFillTx/>
                <a:latin typeface="Calibri"/>
                <a:ea typeface="Calibri"/>
                <a:cs typeface="Calibri"/>
                <a:sym typeface="Calibri"/>
              </a:rPr>
              <a:t>ｸﾞﾘｰﾝｿﾞｰﾝ→ｲｴﾛｰｿﾞｰﾝ→ﾚｯﾄﾞｿﾞｰﾝの順で行う。</a:t>
            </a:r>
            <a:endParaRPr kumimoji="0" sz="2400" b="0" i="0" u="none" strike="noStrike" kern="0" cap="none" spc="0" normalizeH="0" baseline="0" noProof="0" dirty="0">
              <a:ln>
                <a:noFill/>
              </a:ln>
              <a:solidFill>
                <a:srgbClr val="FF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廊下　　　⇒　１回／日</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床　　　　⇒　１回／日</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共用部分　⇒　最低１回／日</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トイレ　　⇒　１回／日</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altLang="ja-JP" sz="24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使用の度に触れた部分は清掃しましょう。</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17" name="Google Shape;417;p25"/>
          <p:cNvSpPr txBox="1"/>
          <p:nvPr/>
        </p:nvSpPr>
        <p:spPr>
          <a:xfrm>
            <a:off x="3558707" y="6420771"/>
            <a:ext cx="595042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altLang="ja-JP" sz="1800" b="1"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ja-JP" altLang="en-US" sz="1800" b="1" i="0" u="none" strike="noStrike" kern="0" cap="none" spc="0" normalizeH="0" baseline="0" noProof="0" dirty="0">
                <a:ln>
                  <a:noFill/>
                </a:ln>
                <a:solidFill>
                  <a:srgbClr val="000000"/>
                </a:solidFill>
                <a:effectLst/>
                <a:uLnTx/>
                <a:uFillTx/>
                <a:latin typeface="Calibri"/>
                <a:ea typeface="Calibri"/>
                <a:cs typeface="Calibri"/>
                <a:sym typeface="Calibri"/>
              </a:rPr>
              <a:t>それぞれのゾーンでチェックリストをつけましょう</a:t>
            </a:r>
            <a:r>
              <a:rPr kumimoji="0" lang="ja-JP" altLang="en-US" sz="18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18" name="Google Shape;418;p25"/>
          <p:cNvSpPr txBox="1"/>
          <p:nvPr/>
        </p:nvSpPr>
        <p:spPr>
          <a:xfrm>
            <a:off x="1719834" y="5224579"/>
            <a:ext cx="1661448" cy="1200288"/>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1800" b="1" i="0" u="none" strike="noStrike" kern="0" cap="none" spc="0" normalizeH="0" baseline="0" noProof="0" dirty="0">
                <a:ln>
                  <a:noFill/>
                </a:ln>
                <a:solidFill>
                  <a:srgbClr val="FF0000"/>
                </a:solidFill>
                <a:effectLst/>
                <a:uLnTx/>
                <a:uFillTx/>
                <a:latin typeface="Calibri"/>
                <a:ea typeface="Calibri"/>
                <a:cs typeface="Calibri"/>
                <a:sym typeface="Calibri"/>
              </a:rPr>
              <a:t>頻繁に人の手が触れる所を重点的に拭き取る</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矢印: 下 2">
            <a:extLst>
              <a:ext uri="{FF2B5EF4-FFF2-40B4-BE49-F238E27FC236}">
                <a16:creationId xmlns:a16="http://schemas.microsoft.com/office/drawing/2014/main" id="{80ADB078-AD03-47B7-A4B7-0BA977A77869}"/>
              </a:ext>
            </a:extLst>
          </p:cNvPr>
          <p:cNvSpPr/>
          <p:nvPr/>
        </p:nvSpPr>
        <p:spPr>
          <a:xfrm rot="16200000">
            <a:off x="3147378" y="4479744"/>
            <a:ext cx="119270" cy="542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endParaRPr>
          </a:p>
        </p:txBody>
      </p:sp>
      <p:pic>
        <p:nvPicPr>
          <p:cNvPr id="2" name="図 1">
            <a:extLst>
              <a:ext uri="{FF2B5EF4-FFF2-40B4-BE49-F238E27FC236}">
                <a16:creationId xmlns:a16="http://schemas.microsoft.com/office/drawing/2014/main" id="{FDF34D4B-1B3C-40E6-B6D0-97649B4ADBD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916322" y="940904"/>
            <a:ext cx="823458" cy="18714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6"/>
          <p:cNvSpPr txBox="1"/>
          <p:nvPr/>
        </p:nvSpPr>
        <p:spPr>
          <a:xfrm>
            <a:off x="2935852" y="108841"/>
            <a:ext cx="8319757" cy="83354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4400"/>
              <a:buFontTx/>
              <a:buNone/>
              <a:tabLst/>
              <a:defRPr/>
            </a:pPr>
            <a:r>
              <a:rPr kumimoji="0" lang="ja-JP" altLang="en-US" sz="4400" b="1" i="0" u="none" strike="noStrike" kern="0" cap="none" spc="0" normalizeH="0" baseline="0" noProof="0" dirty="0">
                <a:ln>
                  <a:noFill/>
                </a:ln>
                <a:solidFill>
                  <a:srgbClr val="000000"/>
                </a:solidFill>
                <a:effectLst/>
                <a:uLnTx/>
                <a:uFillTx/>
                <a:latin typeface="Calibri"/>
                <a:ea typeface="Calibri"/>
                <a:cs typeface="Calibri"/>
                <a:sym typeface="Calibri"/>
              </a:rPr>
              <a:t>日常生活（清潔）</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25" name="Google Shape;425;p26"/>
          <p:cNvSpPr/>
          <p:nvPr/>
        </p:nvSpPr>
        <p:spPr>
          <a:xfrm>
            <a:off x="1702595" y="1719100"/>
            <a:ext cx="2023466" cy="2537706"/>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7" name="Google Shape;427;p26"/>
          <p:cNvSpPr txBox="1"/>
          <p:nvPr/>
        </p:nvSpPr>
        <p:spPr>
          <a:xfrm>
            <a:off x="2065858" y="978320"/>
            <a:ext cx="8449668" cy="95410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2800" b="0" i="0" u="none" strike="noStrike" kern="0" cap="none" spc="0" normalizeH="0" baseline="0" noProof="0">
                <a:ln>
                  <a:noFill/>
                </a:ln>
                <a:solidFill>
                  <a:srgbClr val="000000"/>
                </a:solidFill>
                <a:effectLst/>
                <a:uLnTx/>
                <a:uFillTx/>
                <a:latin typeface="Calibri"/>
                <a:ea typeface="Calibri"/>
                <a:cs typeface="Calibri"/>
                <a:sym typeface="Calibri"/>
              </a:rPr>
              <a:t>陽性の間は入浴をやめて清拭に変更しましょう</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9" name="Google Shape;429;p26"/>
          <p:cNvSpPr txBox="1"/>
          <p:nvPr/>
        </p:nvSpPr>
        <p:spPr>
          <a:xfrm>
            <a:off x="2673092" y="5879682"/>
            <a:ext cx="7994908" cy="132343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altLang="ja-JP" sz="24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使用したタオルや衣類の処理方法は洗濯ページを参照</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30" name="Google Shape;430;p26"/>
          <p:cNvSpPr txBox="1"/>
          <p:nvPr/>
        </p:nvSpPr>
        <p:spPr>
          <a:xfrm>
            <a:off x="3941496" y="1764280"/>
            <a:ext cx="6358597" cy="443198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≪方法≫</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清拭前に入所者の方には必ずマスクを装着して頂きましょう</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タオルは入所者個人の物を使用しましょう</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お部屋で温タオルを作りましょう</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altLang="ja-JP" sz="1800" b="1"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ja-JP" altLang="en-US" sz="1800" b="1" i="0" u="none" strike="noStrike" kern="0" cap="none" spc="0" normalizeH="0" baseline="0" noProof="0" dirty="0">
                <a:ln>
                  <a:noFill/>
                </a:ln>
                <a:solidFill>
                  <a:srgbClr val="000000"/>
                </a:solidFill>
                <a:effectLst/>
                <a:uLnTx/>
                <a:uFillTx/>
                <a:latin typeface="Calibri"/>
                <a:ea typeface="Calibri"/>
                <a:cs typeface="Calibri"/>
                <a:sym typeface="Calibri"/>
              </a:rPr>
              <a:t>洗面器にお湯を入れて温タオルを作成するなど工夫</a:t>
            </a:r>
            <a:endParaRPr kumimoji="0" sz="18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1800" b="1" i="0" u="none" strike="noStrike" kern="0" cap="none" spc="0" normalizeH="0" baseline="0" noProof="0" dirty="0">
                <a:ln>
                  <a:noFill/>
                </a:ln>
                <a:solidFill>
                  <a:srgbClr val="000000"/>
                </a:solidFill>
                <a:effectLst/>
                <a:uLnTx/>
                <a:uFillTx/>
                <a:latin typeface="Calibri"/>
                <a:ea typeface="Calibri"/>
                <a:cs typeface="Calibri"/>
                <a:sym typeface="Calibri"/>
              </a:rPr>
              <a:t>　　 しましょう</a:t>
            </a:r>
            <a:endParaRPr kumimoji="0" sz="2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陰部洗浄を行うときは、微温湯を紙コップなど捨てられる容器に入れるなど破棄できるよう工夫しましょう</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ja-JP" altLang="en-US" sz="2400" b="0" i="0" u="none" strike="noStrike" kern="0" cap="none" spc="0" normalizeH="0" baseline="0" noProof="0" dirty="0">
                <a:ln>
                  <a:noFill/>
                </a:ln>
                <a:solidFill>
                  <a:srgbClr val="000000"/>
                </a:solidFill>
                <a:effectLst/>
                <a:uLnTx/>
                <a:uFillTx/>
                <a:latin typeface="Calibri"/>
                <a:ea typeface="Calibri"/>
                <a:cs typeface="Calibri"/>
                <a:sym typeface="Calibri"/>
              </a:rPr>
              <a:t>陰部洗浄後はトイレットペーパーや　　ティッシュやで陰部を拭きましょう</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2" name="図 1">
            <a:extLst>
              <a:ext uri="{FF2B5EF4-FFF2-40B4-BE49-F238E27FC236}">
                <a16:creationId xmlns:a16="http://schemas.microsoft.com/office/drawing/2014/main" id="{353B4E5F-D24F-43AD-84ED-0E2A1C3671C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139635" y="1640729"/>
            <a:ext cx="1180253" cy="2682393"/>
          </a:xfrm>
          <a:prstGeom prst="rect">
            <a:avLst/>
          </a:prstGeom>
        </p:spPr>
      </p:pic>
      <p:sp>
        <p:nvSpPr>
          <p:cNvPr id="431" name="Google Shape;431;p26"/>
          <p:cNvSpPr/>
          <p:nvPr/>
        </p:nvSpPr>
        <p:spPr>
          <a:xfrm>
            <a:off x="1650314" y="4389438"/>
            <a:ext cx="2238900" cy="1806825"/>
          </a:xfrm>
          <a:prstGeom prst="wedgeRoundRectCallout">
            <a:avLst>
              <a:gd name="adj1" fmla="val -11496"/>
              <a:gd name="adj2" fmla="val -80918"/>
              <a:gd name="adj3" fmla="val 16667"/>
            </a:avLst>
          </a:prstGeom>
          <a:solidFill>
            <a:srgbClr val="FFF2CC"/>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2000" b="1" i="0" u="none" strike="noStrike" kern="0" cap="none" spc="0" normalizeH="0" baseline="0" noProof="0" dirty="0">
                <a:ln>
                  <a:noFill/>
                </a:ln>
                <a:solidFill>
                  <a:srgbClr val="000000"/>
                </a:solidFill>
                <a:effectLst/>
                <a:uLnTx/>
                <a:uFillTx/>
                <a:latin typeface="Calibri"/>
                <a:ea typeface="Calibri"/>
                <a:cs typeface="Calibri"/>
                <a:sym typeface="Calibri"/>
              </a:rPr>
              <a:t>陰部洗浄後は　一番上の手袋　のみ交換して　から次のことを　しましょう</a:t>
            </a:r>
            <a:r>
              <a:rPr kumimoji="0" lang="ja-JP" altLang="en-US" sz="20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23;p26">
            <a:extLst>
              <a:ext uri="{FF2B5EF4-FFF2-40B4-BE49-F238E27FC236}">
                <a16:creationId xmlns:a16="http://schemas.microsoft.com/office/drawing/2014/main" id="{0104FEA0-CC0D-4128-B98B-6450391A42E8}"/>
              </a:ext>
            </a:extLst>
          </p:cNvPr>
          <p:cNvSpPr txBox="1"/>
          <p:nvPr/>
        </p:nvSpPr>
        <p:spPr>
          <a:xfrm>
            <a:off x="2935852" y="108841"/>
            <a:ext cx="8319757" cy="83354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4400"/>
              <a:buFontTx/>
              <a:buNone/>
              <a:tabLst/>
              <a:defRPr/>
            </a:pPr>
            <a:r>
              <a:rPr kumimoji="0" lang="ja-JP" altLang="en-US" sz="4400" b="1" i="0" u="none" strike="noStrike" kern="0" cap="none" spc="0" normalizeH="0" baseline="0" noProof="0" dirty="0">
                <a:ln>
                  <a:noFill/>
                </a:ln>
                <a:solidFill>
                  <a:srgbClr val="000000"/>
                </a:solidFill>
                <a:effectLst/>
                <a:uLnTx/>
                <a:uFillTx/>
                <a:latin typeface="Calibri"/>
                <a:ea typeface="Calibri"/>
                <a:cs typeface="Calibri"/>
                <a:sym typeface="Calibri"/>
              </a:rPr>
              <a:t>日常生活（洗濯物）</a:t>
            </a:r>
            <a:endParaRPr kumimoji="0" lang="en-US" altLang="ja-JP" sz="44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 name="テキスト ボックス 2">
            <a:extLst>
              <a:ext uri="{FF2B5EF4-FFF2-40B4-BE49-F238E27FC236}">
                <a16:creationId xmlns:a16="http://schemas.microsoft.com/office/drawing/2014/main" id="{1AA8B5C0-985E-414B-AEA8-C7C3F0F83E73}"/>
              </a:ext>
            </a:extLst>
          </p:cNvPr>
          <p:cNvSpPr txBox="1"/>
          <p:nvPr/>
        </p:nvSpPr>
        <p:spPr>
          <a:xfrm>
            <a:off x="966132" y="1180098"/>
            <a:ext cx="10259736" cy="4062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1" lang="ja-JP" altLang="en-US" sz="24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a:t>
            </a:r>
            <a:r>
              <a:rPr kumimoji="1" lang="ja-JP" altLang="en-US"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洗剤の使用で感染性はなくなるため、</a:t>
            </a:r>
            <a:r>
              <a:rPr kumimoji="1" lang="ja-JP" altLang="en-US" sz="24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通常の洗濯方法で可能です</a:t>
            </a:r>
            <a:endParaRPr kumimoji="1" lang="en-US" altLang="ja-JP" sz="24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1" lang="en-US" altLang="ja-JP" sz="24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1" lang="ja-JP" altLang="en-US" sz="24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・熱湯や次亜塩素酸等は不要です</a:t>
            </a:r>
            <a:endParaRPr kumimoji="1" lang="en-US" altLang="ja-JP" sz="24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lang="en-US" altLang="ja-JP" sz="2400" kern="0" dirty="0">
              <a:solidFill>
                <a:srgbClr val="000000"/>
              </a:solidFill>
              <a:latin typeface="Arial"/>
              <a:ea typeface="ＭＳ Ｐゴシック" panose="020B0600070205080204" pitchFamily="50"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1" lang="en-US" altLang="ja-JP" sz="105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kumimoji="1" lang="ja-JP" altLang="en-US" sz="24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　</a:t>
            </a:r>
            <a:r>
              <a:rPr kumimoji="1" lang="ja-JP" altLang="en-US" sz="28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陽性者の洗濯物を運ぶ時には</a:t>
            </a:r>
            <a:r>
              <a:rPr kumimoji="1" lang="ja-JP" altLang="en-US" sz="2800" b="0" i="0" strike="noStrike" kern="0" cap="none" spc="0" normalizeH="0" baseline="0" noProof="0" dirty="0">
                <a:ln>
                  <a:noFill/>
                </a:ln>
                <a:solidFill>
                  <a:srgbClr val="000000"/>
                </a:solidFill>
                <a:effectLst/>
                <a:highlight>
                  <a:srgbClr val="FFFF00"/>
                </a:highlight>
                <a:uLnTx/>
                <a:uFillTx/>
                <a:latin typeface="Arial"/>
                <a:ea typeface="ＭＳ Ｐゴシック" panose="020B0600070205080204" pitchFamily="50" charset="-128"/>
                <a:cs typeface="Arial"/>
                <a:sym typeface="Arial"/>
              </a:rPr>
              <a:t>手袋</a:t>
            </a:r>
            <a:r>
              <a:rPr kumimoji="1" lang="ja-JP" altLang="en-US" sz="28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を着用</a:t>
            </a:r>
            <a:endParaRPr kumimoji="1" lang="en-US" altLang="ja-JP" sz="28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kumimoji="1" lang="ja-JP" altLang="en-US" sz="28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　洗濯機のパネル周囲に触らないように洗濯物を投入</a:t>
            </a:r>
            <a:endParaRPr kumimoji="1" lang="en-US" altLang="ja-JP" sz="28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kumimoji="1" lang="ja-JP" altLang="en-US" sz="28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　手袋を外して手指消毒後、洗剤投入・パネル操作を実行</a:t>
            </a:r>
            <a:endParaRPr kumimoji="1" lang="en-US" altLang="ja-JP" sz="28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1" lang="en-US" altLang="ja-JP" sz="24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endParaRP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r="17033"/>
          <a:stretch/>
        </p:blipFill>
        <p:spPr>
          <a:xfrm>
            <a:off x="241283" y="4072576"/>
            <a:ext cx="2102095" cy="2540000"/>
          </a:xfrm>
          <a:prstGeom prst="rect">
            <a:avLst/>
          </a:prstGeom>
        </p:spPr>
      </p:pic>
      <p:sp>
        <p:nvSpPr>
          <p:cNvPr id="5" name="乗算記号 4"/>
          <p:cNvSpPr/>
          <p:nvPr/>
        </p:nvSpPr>
        <p:spPr>
          <a:xfrm>
            <a:off x="966132" y="4929275"/>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1" lang="ja-JP" altLang="en-US" sz="1400" b="0" i="0" u="none" strike="noStrike" kern="0" cap="none" spc="0" normalizeH="0" baseline="0" noProof="0" dirty="0">
              <a:ln>
                <a:noFill/>
              </a:ln>
              <a:solidFill>
                <a:srgbClr val="FF0000"/>
              </a:solidFill>
              <a:effectLst/>
              <a:highlight>
                <a:srgbClr val="FFFF00"/>
              </a:highlight>
              <a:uLnTx/>
              <a:uFillTx/>
              <a:latin typeface="Arial"/>
              <a:ea typeface="ＭＳ Ｐゴシック" panose="020B0600070205080204" pitchFamily="50" charset="-128"/>
              <a:cs typeface="+mn-cs"/>
              <a:sym typeface="Arial"/>
            </a:endParaRPr>
          </a:p>
        </p:txBody>
      </p:sp>
      <p:pic>
        <p:nvPicPr>
          <p:cNvPr id="10" name="図 9">
            <a:extLst>
              <a:ext uri="{FF2B5EF4-FFF2-40B4-BE49-F238E27FC236}">
                <a16:creationId xmlns:a16="http://schemas.microsoft.com/office/drawing/2014/main" id="{F6923E8B-2081-44A4-BE67-DFF36E4338BB}"/>
              </a:ext>
            </a:extLst>
          </p:cNvPr>
          <p:cNvPicPr>
            <a:picLocks noChangeAspect="1"/>
          </p:cNvPicPr>
          <p:nvPr/>
        </p:nvPicPr>
        <p:blipFill>
          <a:blip r:embed="rId3"/>
          <a:stretch>
            <a:fillRect/>
          </a:stretch>
        </p:blipFill>
        <p:spPr>
          <a:xfrm>
            <a:off x="5928279" y="2215795"/>
            <a:ext cx="1167451" cy="762417"/>
          </a:xfrm>
          <a:prstGeom prst="rect">
            <a:avLst/>
          </a:prstGeom>
        </p:spPr>
      </p:pic>
      <p:pic>
        <p:nvPicPr>
          <p:cNvPr id="12" name="図 11">
            <a:extLst>
              <a:ext uri="{FF2B5EF4-FFF2-40B4-BE49-F238E27FC236}">
                <a16:creationId xmlns:a16="http://schemas.microsoft.com/office/drawing/2014/main" id="{38475C03-5A76-469F-B9A0-2EFB52C48C93}"/>
              </a:ext>
            </a:extLst>
          </p:cNvPr>
          <p:cNvPicPr>
            <a:picLocks noChangeAspect="1"/>
          </p:cNvPicPr>
          <p:nvPr/>
        </p:nvPicPr>
        <p:blipFill>
          <a:blip r:embed="rId4"/>
          <a:stretch>
            <a:fillRect/>
          </a:stretch>
        </p:blipFill>
        <p:spPr>
          <a:xfrm>
            <a:off x="9044652" y="565524"/>
            <a:ext cx="1194132" cy="2141941"/>
          </a:xfrm>
          <a:prstGeom prst="rect">
            <a:avLst/>
          </a:prstGeom>
        </p:spPr>
      </p:pic>
      <p:sp>
        <p:nvSpPr>
          <p:cNvPr id="13" name="&quot;禁止&quot;マーク 12">
            <a:extLst>
              <a:ext uri="{FF2B5EF4-FFF2-40B4-BE49-F238E27FC236}">
                <a16:creationId xmlns:a16="http://schemas.microsoft.com/office/drawing/2014/main" id="{7621E50F-A8F7-4D61-8C0E-DD810CFE1CD1}"/>
              </a:ext>
            </a:extLst>
          </p:cNvPr>
          <p:cNvSpPr/>
          <p:nvPr/>
        </p:nvSpPr>
        <p:spPr>
          <a:xfrm>
            <a:off x="8797733" y="1036372"/>
            <a:ext cx="1687970" cy="1586795"/>
          </a:xfrm>
          <a:prstGeom prst="noSmoking">
            <a:avLst>
              <a:gd name="adj" fmla="val 845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15" name="図 14">
            <a:extLst>
              <a:ext uri="{FF2B5EF4-FFF2-40B4-BE49-F238E27FC236}">
                <a16:creationId xmlns:a16="http://schemas.microsoft.com/office/drawing/2014/main" id="{002FE629-74CD-4163-A13B-D78B53FBB253}"/>
              </a:ext>
            </a:extLst>
          </p:cNvPr>
          <p:cNvPicPr>
            <a:picLocks noChangeAspect="1"/>
          </p:cNvPicPr>
          <p:nvPr/>
        </p:nvPicPr>
        <p:blipFill>
          <a:blip r:embed="rId5"/>
          <a:stretch>
            <a:fillRect/>
          </a:stretch>
        </p:blipFill>
        <p:spPr>
          <a:xfrm>
            <a:off x="9357679" y="3836908"/>
            <a:ext cx="2256048" cy="2377743"/>
          </a:xfrm>
          <a:prstGeom prst="rect">
            <a:avLst/>
          </a:prstGeom>
        </p:spPr>
      </p:pic>
    </p:spTree>
    <p:extLst>
      <p:ext uri="{BB962C8B-B14F-4D97-AF65-F5344CB8AC3E}">
        <p14:creationId xmlns:p14="http://schemas.microsoft.com/office/powerpoint/2010/main" val="3550471521"/>
      </p:ext>
    </p:extLst>
  </p:cSld>
  <p:clrMapOvr>
    <a:masterClrMapping/>
  </p:clrMapOvr>
</p:sld>
</file>

<file path=ppt/theme/theme1.xml><?xml version="1.0" encoding="utf-8"?>
<a:theme xmlns:a="http://schemas.openxmlformats.org/drawingml/2006/main" name="1_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8D63E28728D5341B9394A95138E0582" ma:contentTypeVersion="" ma:contentTypeDescription="新しいドキュメントを作成します。" ma:contentTypeScope="" ma:versionID="27ca4feeac9ca80b6f9a4548a09d3d1a">
  <xsd:schema xmlns:xsd="http://www.w3.org/2001/XMLSchema" xmlns:xs="http://www.w3.org/2001/XMLSchema" xmlns:p="http://schemas.microsoft.com/office/2006/metadata/properties" xmlns:ns2="6e78433f-63fa-49a2-af27-08fb0be1d7d7" targetNamespace="http://schemas.microsoft.com/office/2006/metadata/properties" ma:root="true" ma:fieldsID="b96448da6df1ffbb3f82fe8640795780" ns2:_="">
    <xsd:import namespace="6e78433f-63fa-49a2-af27-08fb0be1d7d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78433f-63fa-49a2-af27-08fb0be1d7d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3F0221-3B51-4765-8D45-58DC50492E5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e78433f-63fa-49a2-af27-08fb0be1d7d7"/>
    <ds:schemaRef ds:uri="http://www.w3.org/XML/1998/namespace"/>
  </ds:schemaRefs>
</ds:datastoreItem>
</file>

<file path=customXml/itemProps2.xml><?xml version="1.0" encoding="utf-8"?>
<ds:datastoreItem xmlns:ds="http://schemas.openxmlformats.org/officeDocument/2006/customXml" ds:itemID="{7004B5E6-108F-408C-905E-5568273D2E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78433f-63fa-49a2-af27-08fb0be1d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7026C2-3670-4161-A6E1-F82B95A761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190</TotalTime>
  <Words>798</Words>
  <Application>Microsoft Office PowerPoint</Application>
  <PresentationFormat>ワイド画面</PresentationFormat>
  <Paragraphs>94</Paragraphs>
  <Slides>11</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11</vt:i4>
      </vt:variant>
    </vt:vector>
  </HeadingPairs>
  <TitlesOfParts>
    <vt:vector size="18" baseType="lpstr">
      <vt:lpstr>ＭＳ Ｐゴシック</vt:lpstr>
      <vt:lpstr>Noto Sans Symbols</vt:lpstr>
      <vt:lpstr>游ゴシック</vt:lpstr>
      <vt:lpstr>Arial</vt:lpstr>
      <vt:lpstr>Calibri</vt:lpstr>
      <vt:lpstr>1_Office テーマ</vt:lpstr>
      <vt:lpstr>2_Office テーマ</vt:lpstr>
      <vt:lpstr>サージカルマスク　　　　　  フェイスシールド  介護中 常時着用  検査陰性の方も、明日発熱し　 検査が陽性になる可能性があります</vt:lpstr>
      <vt:lpstr>PowerPoint プレゼンテーション</vt:lpstr>
      <vt:lpstr>PowerPoint プレゼンテーション</vt:lpstr>
      <vt:lpstr>PowerPoint プレゼンテーション</vt:lpstr>
      <vt:lpstr>汚物処理室の換気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食事介助・その他接触  ↓  手袋・エプロン  ↓  利用者ごとに装備を交換</dc:title>
  <dc:creator>感染サポート０１</dc:creator>
  <cp:lastModifiedBy>感染サポート０１</cp:lastModifiedBy>
  <cp:revision>8</cp:revision>
  <dcterms:created xsi:type="dcterms:W3CDTF">2022-11-17T06:05:37Z</dcterms:created>
  <dcterms:modified xsi:type="dcterms:W3CDTF">2022-12-05T05:49:44Z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0x010100C8D63E28728D5341B9394A95138E0582</vt:lpwstr>
  </property>
</Properties>
</file>