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4FB"/>
    <a:srgbClr val="1EA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7" d="100"/>
          <a:sy n="87" d="100"/>
        </p:scale>
        <p:origin x="900" y="-2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779CF5F-C6A7-4B70-AF22-B95C169033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575" cy="498475"/>
          </a:xfrm>
          <a:prstGeom prst="rect">
            <a:avLst/>
          </a:prstGeom>
        </p:spPr>
        <p:txBody>
          <a:bodyPr vert="horz" lIns="91427" tIns="45712" rIns="91427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389A999-F4FE-4E13-BF9E-66D66CD3FF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40" y="2"/>
            <a:ext cx="2949575" cy="498475"/>
          </a:xfrm>
          <a:prstGeom prst="rect">
            <a:avLst/>
          </a:prstGeom>
        </p:spPr>
        <p:txBody>
          <a:bodyPr vert="horz" lIns="91427" tIns="45712" rIns="91427" bIns="45712" rtlCol="0"/>
          <a:lstStyle>
            <a:lvl1pPr algn="r">
              <a:defRPr sz="1200"/>
            </a:lvl1pPr>
          </a:lstStyle>
          <a:p>
            <a:fld id="{C0CC2B43-C02A-4EB7-8458-F2FFE6CE7321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7102F83-11B1-4BD2-953E-5E2FEB51ED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0865"/>
            <a:ext cx="2949575" cy="498475"/>
          </a:xfrm>
          <a:prstGeom prst="rect">
            <a:avLst/>
          </a:prstGeom>
        </p:spPr>
        <p:txBody>
          <a:bodyPr vert="horz" lIns="91427" tIns="45712" rIns="91427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413B770-6030-4711-AE07-EDA5582B8D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40" y="9440865"/>
            <a:ext cx="2949575" cy="498475"/>
          </a:xfrm>
          <a:prstGeom prst="rect">
            <a:avLst/>
          </a:prstGeom>
        </p:spPr>
        <p:txBody>
          <a:bodyPr vert="horz" lIns="91427" tIns="45712" rIns="91427" bIns="45712" rtlCol="0" anchor="b"/>
          <a:lstStyle>
            <a:lvl1pPr algn="r">
              <a:defRPr sz="1200"/>
            </a:lvl1pPr>
          </a:lstStyle>
          <a:p>
            <a:fld id="{EF170D6A-7FF9-4B9E-94BA-A7F566038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8857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50375" cy="498966"/>
          </a:xfrm>
          <a:prstGeom prst="rect">
            <a:avLst/>
          </a:prstGeom>
        </p:spPr>
        <p:txBody>
          <a:bodyPr vert="horz" lIns="92222" tIns="46112" rIns="92222" bIns="461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22" tIns="46112" rIns="92222" bIns="46112" rtlCol="0"/>
          <a:lstStyle>
            <a:lvl1pPr algn="r">
              <a:defRPr sz="1200"/>
            </a:lvl1pPr>
          </a:lstStyle>
          <a:p>
            <a:fld id="{E71861B0-4B99-4C3D-A75C-7F9D84E95CBB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2" tIns="46112" rIns="92222" bIns="461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1" y="4783357"/>
            <a:ext cx="5446723" cy="3913364"/>
          </a:xfrm>
          <a:prstGeom prst="rect">
            <a:avLst/>
          </a:prstGeom>
        </p:spPr>
        <p:txBody>
          <a:bodyPr vert="horz" lIns="92222" tIns="46112" rIns="92222" bIns="461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372"/>
            <a:ext cx="2950375" cy="498966"/>
          </a:xfrm>
          <a:prstGeom prst="rect">
            <a:avLst/>
          </a:prstGeom>
        </p:spPr>
        <p:txBody>
          <a:bodyPr vert="horz" lIns="92222" tIns="46112" rIns="92222" bIns="461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8966"/>
          </a:xfrm>
          <a:prstGeom prst="rect">
            <a:avLst/>
          </a:prstGeom>
        </p:spPr>
        <p:txBody>
          <a:bodyPr vert="horz" lIns="92222" tIns="46112" rIns="92222" bIns="46112" rtlCol="0" anchor="b"/>
          <a:lstStyle>
            <a:lvl1pPr algn="r">
              <a:defRPr sz="1200"/>
            </a:lvl1pPr>
          </a:lstStyle>
          <a:p>
            <a:fld id="{05707EAA-1918-47A2-B782-9D8E8B1A1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5780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1pPr>
    <a:lvl2pPr marL="293248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2pPr>
    <a:lvl3pPr marL="586495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3pPr>
    <a:lvl4pPr marL="879742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4pPr>
    <a:lvl5pPr marL="1172990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5pPr>
    <a:lvl6pPr marL="1466237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6pPr>
    <a:lvl7pPr marL="1759485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7pPr>
    <a:lvl8pPr marL="2052733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8pPr>
    <a:lvl9pPr marL="2345979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ED00-5A8E-4392-8841-DD63CA75938C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810C-E777-4725-B2B3-EB09E2941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30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ED00-5A8E-4392-8841-DD63CA75938C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810C-E777-4725-B2B3-EB09E2941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02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ED00-5A8E-4392-8841-DD63CA75938C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810C-E777-4725-B2B3-EB09E2941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36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ED00-5A8E-4392-8841-DD63CA75938C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810C-E777-4725-B2B3-EB09E2941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00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ED00-5A8E-4392-8841-DD63CA75938C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810C-E777-4725-B2B3-EB09E2941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75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ED00-5A8E-4392-8841-DD63CA75938C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810C-E777-4725-B2B3-EB09E2941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62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ED00-5A8E-4392-8841-DD63CA75938C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810C-E777-4725-B2B3-EB09E2941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18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ED00-5A8E-4392-8841-DD63CA75938C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810C-E777-4725-B2B3-EB09E2941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82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ED00-5A8E-4392-8841-DD63CA75938C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810C-E777-4725-B2B3-EB09E2941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94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ED00-5A8E-4392-8841-DD63CA75938C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810C-E777-4725-B2B3-EB09E2941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86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ED00-5A8E-4392-8841-DD63CA75938C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810C-E777-4725-B2B3-EB09E2941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05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AED00-5A8E-4392-8841-DD63CA75938C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6810C-E777-4725-B2B3-EB09E2941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33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18" Type="http://schemas.openxmlformats.org/officeDocument/2006/relationships/image" Target="../media/image14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1.emf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emf"/><Relationship Id="rId15" Type="http://schemas.microsoft.com/office/2007/relationships/hdphoto" Target="../media/hdphoto3.wdp"/><Relationship Id="rId10" Type="http://schemas.microsoft.com/office/2007/relationships/hdphoto" Target="../media/hdphoto1.wdp"/><Relationship Id="rId19" Type="http://schemas.openxmlformats.org/officeDocument/2006/relationships/hyperlink" Target="https://www.pref.kyoto.jp/sanroso/news/co2monitoring-data.html" TargetMode="External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B11B60E4-AC51-493E-89FD-EB897CC7681B}"/>
              </a:ext>
            </a:extLst>
          </p:cNvPr>
          <p:cNvSpPr/>
          <p:nvPr/>
        </p:nvSpPr>
        <p:spPr>
          <a:xfrm>
            <a:off x="210968" y="180191"/>
            <a:ext cx="7153122" cy="29489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6698" tIns="28349" rIns="56698" bIns="283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16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E1819BDF-034F-4A3F-99A2-DB14B67FE4D7}"/>
              </a:ext>
            </a:extLst>
          </p:cNvPr>
          <p:cNvSpPr/>
          <p:nvPr/>
        </p:nvSpPr>
        <p:spPr>
          <a:xfrm>
            <a:off x="215259" y="3204792"/>
            <a:ext cx="7160815" cy="6346711"/>
          </a:xfrm>
          <a:prstGeom prst="roundRect">
            <a:avLst>
              <a:gd name="adj" fmla="val 54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6698" tIns="28349" rIns="56698" bIns="283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16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909C57B-0D43-4308-98C9-A04B37EFD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5" t="5032" b="9817"/>
          <a:stretch/>
        </p:blipFill>
        <p:spPr>
          <a:xfrm>
            <a:off x="2832760" y="297761"/>
            <a:ext cx="1624583" cy="868229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05EB9BF-2A5B-4F6A-AC0D-AC369B3E1AD5}"/>
              </a:ext>
            </a:extLst>
          </p:cNvPr>
          <p:cNvSpPr txBox="1"/>
          <p:nvPr/>
        </p:nvSpPr>
        <p:spPr>
          <a:xfrm>
            <a:off x="530075" y="404951"/>
            <a:ext cx="6734023" cy="140897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56698" tIns="28349" rIns="56698" bIns="283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4000" b="1" kern="1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>
                  <a:solidFill>
                    <a:srgbClr val="FF0000"/>
                  </a:solidFill>
                </a:u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正しく　　　 をして、</a:t>
            </a:r>
            <a:endParaRPr lang="en-US" altLang="ja-JP" sz="4000" b="1" kern="1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Fill>
                <a:solidFill>
                  <a:srgbClr val="FF0000"/>
                </a:solidFill>
              </a:uFill>
              <a:latin typeface="ＤＦ特太ゴシック体" panose="020B0509000000000000" pitchFamily="49" charset="-128"/>
              <a:ea typeface="ＤＦ特太ゴシック体" panose="020B0509000000000000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4000" b="1" kern="1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>
                  <a:solidFill>
                    <a:srgbClr val="FF0000"/>
                  </a:solidFill>
                </a:uFill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感染リスクを下げましょう！</a:t>
            </a:r>
            <a:endParaRPr lang="ja-JP" altLang="en-US" sz="4000" b="1" kern="1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ＤＦ特太ゴシック体" panose="020B0509000000000000" pitchFamily="49" charset="-128"/>
              <a:ea typeface="ＤＦ特太ゴシック体" panose="020B0509000000000000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D5F52417-DFAF-48D0-A0BD-9520FD6718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2" t="5967" r="905" b="3684"/>
          <a:stretch/>
        </p:blipFill>
        <p:spPr>
          <a:xfrm>
            <a:off x="544587" y="1813924"/>
            <a:ext cx="6485013" cy="1259110"/>
          </a:xfrm>
          <a:prstGeom prst="roundRect">
            <a:avLst>
              <a:gd name="adj" fmla="val 16192"/>
            </a:avLst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7EF7F7F-88CB-431A-AA06-16E623CFED4E}"/>
              </a:ext>
            </a:extLst>
          </p:cNvPr>
          <p:cNvSpPr txBox="1"/>
          <p:nvPr/>
        </p:nvSpPr>
        <p:spPr>
          <a:xfrm>
            <a:off x="1181009" y="2012341"/>
            <a:ext cx="568567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空気中に漂う微粒子（エアロゾル）は、目では見えないため、感染対策が難しく、特に「換気の悪い密閉空間」では</a:t>
            </a:r>
            <a:r>
              <a:rPr kumimoji="1" lang="ja-JP" altLang="en-US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感染リスクが高まります！</a:t>
            </a: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B8366E97-B579-4F00-AB3E-24CC71A349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988"/>
          <a:stretch/>
        </p:blipFill>
        <p:spPr>
          <a:xfrm>
            <a:off x="1599780" y="3301989"/>
            <a:ext cx="4360114" cy="38637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EB1AA97F-52F9-42BA-B853-5025663A1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365" y="3725070"/>
            <a:ext cx="5707442" cy="544352"/>
          </a:xfrm>
          <a:prstGeom prst="rect">
            <a:avLst/>
          </a:prstGeom>
        </p:spPr>
      </p:pic>
      <p:pic>
        <p:nvPicPr>
          <p:cNvPr id="1026" name="Picture 2" descr="https://1.bp.blogspot.com/-q7u_onqbQbo/XoL5c5NBH9I/AAAAAAABX98/L9vuPXSN8Vcldp83vpc9aAnQ8w3SeCQ-QCNcBGAsYHQ/s1600/kanki_window_woman.png">
            <a:extLst>
              <a:ext uri="{FF2B5EF4-FFF2-40B4-BE49-F238E27FC236}">
                <a16:creationId xmlns:a16="http://schemas.microsoft.com/office/drawing/2014/main" id="{0BA00A39-2AB6-40E7-A309-8B035AD0E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0" y="4255113"/>
            <a:ext cx="1688035" cy="142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E685876A-8FD5-4042-9743-F09EC3B02C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268" y="4450659"/>
            <a:ext cx="775312" cy="669185"/>
          </a:xfrm>
          <a:prstGeom prst="rect">
            <a:avLst/>
          </a:prstGeom>
        </p:spPr>
      </p:pic>
      <p:pic>
        <p:nvPicPr>
          <p:cNvPr id="30" name="図 29" descr="ホイール が含まれている画像&#10;&#10;自動的に生成された説明">
            <a:extLst>
              <a:ext uri="{FF2B5EF4-FFF2-40B4-BE49-F238E27FC236}">
                <a16:creationId xmlns:a16="http://schemas.microsoft.com/office/drawing/2014/main" id="{CD086622-7CAF-4A82-A184-B508E426B8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2871" y="4964565"/>
            <a:ext cx="706693" cy="706693"/>
          </a:xfrm>
          <a:prstGeom prst="rect">
            <a:avLst/>
          </a:prstGeom>
        </p:spPr>
      </p:pic>
      <p:sp>
        <p:nvSpPr>
          <p:cNvPr id="5" name="矢印: ストライプ 4">
            <a:extLst>
              <a:ext uri="{FF2B5EF4-FFF2-40B4-BE49-F238E27FC236}">
                <a16:creationId xmlns:a16="http://schemas.microsoft.com/office/drawing/2014/main" id="{1E4E9F66-4607-42D2-AF62-3FDBEC02B347}"/>
              </a:ext>
            </a:extLst>
          </p:cNvPr>
          <p:cNvSpPr/>
          <p:nvPr/>
        </p:nvSpPr>
        <p:spPr>
          <a:xfrm rot="12773255">
            <a:off x="2868151" y="4922038"/>
            <a:ext cx="690113" cy="349902"/>
          </a:xfrm>
          <a:prstGeom prst="stripedRightArrow">
            <a:avLst>
              <a:gd name="adj1" fmla="val 42593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E8C1600-EC37-4BF1-8814-365B57B2D426}"/>
              </a:ext>
            </a:extLst>
          </p:cNvPr>
          <p:cNvSpPr txBox="1"/>
          <p:nvPr/>
        </p:nvSpPr>
        <p:spPr>
          <a:xfrm>
            <a:off x="380885" y="5530249"/>
            <a:ext cx="21726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分に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回以上、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数分間程度、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窓やドア等を全開に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1E1AD46-F554-4D82-9F8D-7318D1235B9A}"/>
              </a:ext>
            </a:extLst>
          </p:cNvPr>
          <p:cNvSpPr txBox="1"/>
          <p:nvPr/>
        </p:nvSpPr>
        <p:spPr>
          <a:xfrm>
            <a:off x="4378704" y="5507361"/>
            <a:ext cx="30651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エアコンの使用時も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こまめに換気し、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定期的にフィルターの掃除を</a:t>
            </a:r>
          </a:p>
        </p:txBody>
      </p:sp>
      <p:pic>
        <p:nvPicPr>
          <p:cNvPr id="48" name="Picture 2" descr="https://3.bp.blogspot.com/-OFQDj6KHF9M/U82wrTgbgxI/AAAAAAAAjBw/-XlDuAk0cfw/s800/body_ha_good.png">
            <a:extLst>
              <a:ext uri="{FF2B5EF4-FFF2-40B4-BE49-F238E27FC236}">
                <a16:creationId xmlns:a16="http://schemas.microsoft.com/office/drawing/2014/main" id="{C4A0213C-58F0-4A1A-A1F1-F0E965BD7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89" b="89833" l="3939" r="94028">
                        <a14:foregroundMark x1="9784" y1="14903" x2="9784" y2="14903"/>
                        <a14:foregroundMark x1="6607" y1="14903" x2="4066" y2="13649"/>
                        <a14:foregroundMark x1="10419" y1="72841" x2="10928" y2="68802"/>
                        <a14:foregroundMark x1="92503" y1="27019" x2="94028" y2="24791"/>
                        <a14:foregroundMark x1="93520" y1="21309" x2="89835" y2="18942"/>
                        <a14:foregroundMark x1="84498" y1="83287" x2="80305" y2="72284"/>
                        <a14:backgroundMark x1="40534" y1="89136" x2="16010" y2="47075"/>
                        <a14:backgroundMark x1="16010" y1="47075" x2="54130" y2="20474"/>
                        <a14:backgroundMark x1="54130" y1="20474" x2="81957" y2="58217"/>
                        <a14:backgroundMark x1="81957" y1="58217" x2="37357" y2="89136"/>
                        <a14:backgroundMark x1="29479" y1="39833" x2="54384" y2="42758"/>
                        <a14:backgroundMark x1="71792" y1="43315" x2="41677" y2="61838"/>
                        <a14:backgroundMark x1="24651" y1="50279" x2="23634" y2="44986"/>
                        <a14:backgroundMark x1="48539" y1="63649" x2="53240" y2="57799"/>
                        <a14:backgroundMark x1="31512" y1="14345" x2="16518" y2="61838"/>
                        <a14:backgroundMark x1="16518" y1="61838" x2="41677" y2="84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36" y="4496660"/>
            <a:ext cx="998182" cy="91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s://3.bp.blogspot.com/-OFQDj6KHF9M/U82wrTgbgxI/AAAAAAAAjBw/-XlDuAk0cfw/s800/body_ha_good.png">
            <a:extLst>
              <a:ext uri="{FF2B5EF4-FFF2-40B4-BE49-F238E27FC236}">
                <a16:creationId xmlns:a16="http://schemas.microsoft.com/office/drawing/2014/main" id="{02A41DE0-693B-4499-AF10-21086B8FB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89" b="89833" l="3939" r="94028">
                        <a14:foregroundMark x1="9784" y1="14903" x2="9784" y2="14903"/>
                        <a14:foregroundMark x1="6607" y1="14903" x2="4066" y2="13649"/>
                        <a14:foregroundMark x1="10419" y1="72841" x2="10928" y2="68802"/>
                        <a14:foregroundMark x1="92503" y1="27019" x2="94028" y2="24791"/>
                        <a14:foregroundMark x1="93520" y1="21309" x2="89835" y2="18942"/>
                        <a14:foregroundMark x1="84498" y1="83287" x2="80305" y2="72284"/>
                        <a14:backgroundMark x1="40534" y1="89136" x2="16010" y2="47075"/>
                        <a14:backgroundMark x1="16010" y1="47075" x2="54130" y2="20474"/>
                        <a14:backgroundMark x1="54130" y1="20474" x2="81957" y2="58217"/>
                        <a14:backgroundMark x1="81957" y1="58217" x2="37357" y2="89136"/>
                        <a14:backgroundMark x1="29479" y1="39833" x2="54384" y2="42758"/>
                        <a14:backgroundMark x1="71792" y1="43315" x2="41677" y2="61838"/>
                        <a14:backgroundMark x1="24651" y1="50279" x2="23634" y2="44986"/>
                        <a14:backgroundMark x1="48539" y1="63649" x2="53240" y2="57799"/>
                        <a14:backgroundMark x1="31512" y1="14345" x2="16518" y2="61838"/>
                        <a14:backgroundMark x1="16518" y1="61838" x2="41677" y2="84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61" y="4418121"/>
            <a:ext cx="998182" cy="91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換気扇のイラスト">
            <a:extLst>
              <a:ext uri="{FF2B5EF4-FFF2-40B4-BE49-F238E27FC236}">
                <a16:creationId xmlns:a16="http://schemas.microsoft.com/office/drawing/2014/main" id="{2B93A109-CEF9-411A-A23A-994BE46EE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08" y="4663262"/>
            <a:ext cx="763566" cy="84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羽なし扇風機のイラスト（風あり）">
            <a:extLst>
              <a:ext uri="{FF2B5EF4-FFF2-40B4-BE49-F238E27FC236}">
                <a16:creationId xmlns:a16="http://schemas.microsoft.com/office/drawing/2014/main" id="{4D1092D2-5122-4A3C-A1C2-3E1B3A507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9949" r="93622">
                        <a14:foregroundMark x1="91837" y1="20000" x2="91837" y2="20000"/>
                        <a14:foregroundMark x1="93622" y1="37750" x2="93622" y2="37750"/>
                        <a14:foregroundMark x1="42347" y1="54000" x2="54701" y2="53459"/>
                        <a14:foregroundMark x1="74381" y1="52813" x2="84694" y2="53000"/>
                        <a14:foregroundMark x1="84694" y1="53000" x2="89541" y2="54250"/>
                        <a14:backgroundMark x1="17092" y1="13750" x2="17092" y2="13750"/>
                        <a14:backgroundMark x1="62755" y1="29750" x2="62755" y2="29750"/>
                        <a14:backgroundMark x1="58673" y1="14500" x2="51020" y2="14750"/>
                        <a14:backgroundMark x1="63010" y1="26750" x2="61480" y2="26250"/>
                        <a14:backgroundMark x1="56378" y1="22000" x2="71173" y2="21250"/>
                        <a14:backgroundMark x1="71173" y1="21250" x2="64541" y2="32750"/>
                        <a14:backgroundMark x1="64541" y1="32750" x2="59439" y2="23750"/>
                        <a14:backgroundMark x1="62755" y1="43250" x2="76020" y2="42000"/>
                        <a14:backgroundMark x1="76020" y1="42000" x2="66440" y2="47673"/>
                        <a14:backgroundMark x1="63585" y1="47798" x2="62755" y2="41500"/>
                        <a14:backgroundMark x1="73214" y1="45500" x2="75765" y2="47250"/>
                        <a14:backgroundMark x1="71939" y1="22250" x2="73214" y2="20500"/>
                        <a14:backgroundMark x1="78316" y1="37750" x2="75765" y2="44250"/>
                        <a14:backgroundMark x1="63265" y1="13250" x2="70918" y2="14250"/>
                        <a14:backgroundMark x1="51786" y1="58000" x2="65816" y2="57750"/>
                        <a14:backgroundMark x1="65816" y1="57750" x2="71173" y2="5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02" t="12052" b="41669"/>
          <a:stretch/>
        </p:blipFill>
        <p:spPr bwMode="auto">
          <a:xfrm rot="563328">
            <a:off x="6498359" y="4819007"/>
            <a:ext cx="422638" cy="3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エアコンを付けて寝る人のイラスト">
            <a:extLst>
              <a:ext uri="{FF2B5EF4-FFF2-40B4-BE49-F238E27FC236}">
                <a16:creationId xmlns:a16="http://schemas.microsoft.com/office/drawing/2014/main" id="{1D7CA41F-0292-4E9A-976A-55F72DE89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00" b="35600" l="4270" r="50787">
                        <a14:foregroundMark x1="4494" y1="19400" x2="4494" y2="19400"/>
                        <a14:foregroundMark x1="38652" y1="2400" x2="38652" y2="2400"/>
                        <a14:foregroundMark x1="24045" y1="31400" x2="24045" y2="31400"/>
                        <a14:foregroundMark x1="30112" y1="31000" x2="30112" y2="31000"/>
                        <a14:foregroundMark x1="36404" y1="30000" x2="36404" y2="30000"/>
                        <a14:foregroundMark x1="41124" y1="27400" x2="41124" y2="27400"/>
                        <a14:foregroundMark x1="27416" y1="35600" x2="27416" y2="3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437" b="61884"/>
          <a:stretch/>
        </p:blipFill>
        <p:spPr bwMode="auto">
          <a:xfrm flipH="1">
            <a:off x="4690242" y="4627034"/>
            <a:ext cx="1132533" cy="85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羽なし扇風機のイラスト（風あり）">
            <a:extLst>
              <a:ext uri="{FF2B5EF4-FFF2-40B4-BE49-F238E27FC236}">
                <a16:creationId xmlns:a16="http://schemas.microsoft.com/office/drawing/2014/main" id="{AACAB5C2-CFD9-4EE7-805A-C3A518D4D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9949" r="93622">
                        <a14:foregroundMark x1="91837" y1="20000" x2="91837" y2="20000"/>
                        <a14:foregroundMark x1="93622" y1="37750" x2="93622" y2="37750"/>
                        <a14:foregroundMark x1="42347" y1="54000" x2="54701" y2="53459"/>
                        <a14:foregroundMark x1="74381" y1="52813" x2="84694" y2="53000"/>
                        <a14:foregroundMark x1="84694" y1="53000" x2="89541" y2="54250"/>
                        <a14:backgroundMark x1="17092" y1="13750" x2="17092" y2="13750"/>
                        <a14:backgroundMark x1="62755" y1="29750" x2="62755" y2="29750"/>
                        <a14:backgroundMark x1="58673" y1="14500" x2="51020" y2="14750"/>
                        <a14:backgroundMark x1="63010" y1="26750" x2="61480" y2="26250"/>
                        <a14:backgroundMark x1="56378" y1="22000" x2="71173" y2="21250"/>
                        <a14:backgroundMark x1="71173" y1="21250" x2="64541" y2="32750"/>
                        <a14:backgroundMark x1="64541" y1="32750" x2="59439" y2="23750"/>
                        <a14:backgroundMark x1="62755" y1="43250" x2="76020" y2="42000"/>
                        <a14:backgroundMark x1="76020" y1="42000" x2="66440" y2="47673"/>
                        <a14:backgroundMark x1="63585" y1="47798" x2="62755" y2="41500"/>
                        <a14:backgroundMark x1="73214" y1="45500" x2="75765" y2="47250"/>
                        <a14:backgroundMark x1="71939" y1="22250" x2="73214" y2="20500"/>
                        <a14:backgroundMark x1="78316" y1="37750" x2="75765" y2="44250"/>
                        <a14:backgroundMark x1="63265" y1="13250" x2="70918" y2="14250"/>
                        <a14:backgroundMark x1="51786" y1="58000" x2="65816" y2="57750"/>
                        <a14:backgroundMark x1="65816" y1="57750" x2="71173" y2="5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02" t="12052" b="41669"/>
          <a:stretch/>
        </p:blipFill>
        <p:spPr bwMode="auto">
          <a:xfrm rot="11915615">
            <a:off x="3109241" y="4964294"/>
            <a:ext cx="585618" cy="45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78CF07E-323F-4F3B-86B1-827B01965AF1}"/>
              </a:ext>
            </a:extLst>
          </p:cNvPr>
          <p:cNvSpPr txBox="1"/>
          <p:nvPr/>
        </p:nvSpPr>
        <p:spPr>
          <a:xfrm>
            <a:off x="2669160" y="5728805"/>
            <a:ext cx="1614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送風機は外に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向かって設置</a:t>
            </a: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DD84D6CD-27FD-42BC-8132-0071325F698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96066" y="6398714"/>
            <a:ext cx="501746" cy="984194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16FBD11-6B9E-41F0-AF62-939260B4D839}"/>
              </a:ext>
            </a:extLst>
          </p:cNvPr>
          <p:cNvSpPr txBox="1"/>
          <p:nvPr/>
        </p:nvSpPr>
        <p:spPr>
          <a:xfrm>
            <a:off x="648897" y="7509583"/>
            <a:ext cx="3065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正しく測定できる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</a:t>
            </a:r>
            <a:r>
              <a:rPr kumimoji="1"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濃度計で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換気の状態を「見える化」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DC89C3-B4C7-455D-B29D-830274FD8B90}"/>
              </a:ext>
            </a:extLst>
          </p:cNvPr>
          <p:cNvSpPr txBox="1"/>
          <p:nvPr/>
        </p:nvSpPr>
        <p:spPr>
          <a:xfrm>
            <a:off x="436680" y="8258543"/>
            <a:ext cx="677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＜注意点＞　　</a:t>
            </a:r>
            <a:endParaRPr kumimoji="1" lang="en-US" altLang="ja-JP" sz="1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温度計を設置し、室温を確認しながら</a:t>
            </a:r>
            <a:r>
              <a:rPr kumimoji="1"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冷暖房と換気を同時に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行いましょう。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窓開けが難しい場合には、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en-US" altLang="ja-JP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</a:t>
            </a:r>
            <a:r>
              <a:rPr kumimoji="1" lang="en-US" altLang="ja-JP" sz="9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濃度を確認した上で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、必要に応じて人の密度を抑制し、</a:t>
            </a:r>
            <a:r>
              <a:rPr kumimoji="1"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空気清浄機を利用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しましょう。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						</a:t>
            </a:r>
            <a:r>
              <a:rPr kumimoji="1"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引用</a:t>
            </a:r>
            <a:r>
              <a:rPr kumimoji="1"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令和４年７月１４日新型コロナウイルス感染症対策分科会</a:t>
            </a:r>
            <a:endParaRPr kumimoji="1"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E7EB92AE-07F3-4399-A3AB-1DEA6CC88B2B}"/>
              </a:ext>
            </a:extLst>
          </p:cNvPr>
          <p:cNvSpPr/>
          <p:nvPr/>
        </p:nvSpPr>
        <p:spPr>
          <a:xfrm>
            <a:off x="-558799" y="9681304"/>
            <a:ext cx="8534400" cy="1212314"/>
          </a:xfrm>
          <a:prstGeom prst="roundRect">
            <a:avLst>
              <a:gd name="adj" fmla="val 300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6698" tIns="28349" rIns="56698" bIns="283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16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224A06E4-B7A8-467D-AFDD-83AC8658310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5" y="9686216"/>
            <a:ext cx="916890" cy="91689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7FE80EB-02C5-4D8D-9506-24713363046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39" y="10271578"/>
            <a:ext cx="1752654" cy="387963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3CD80A3-44ED-4A6E-81D7-B41DC0518097}"/>
              </a:ext>
            </a:extLst>
          </p:cNvPr>
          <p:cNvSpPr txBox="1"/>
          <p:nvPr/>
        </p:nvSpPr>
        <p:spPr>
          <a:xfrm>
            <a:off x="1118039" y="9732104"/>
            <a:ext cx="59721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詳細は京都府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の「実践！換気対策ガイドブック」をご確認ください！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19"/>
              </a:rPr>
              <a:t>https://www.pref.kyoto.jp/sanroso/news/co2monitoring-data.html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2" name="図 31" descr="テキスト&#10;&#10;自動的に生成された説明">
            <a:extLst>
              <a:ext uri="{FF2B5EF4-FFF2-40B4-BE49-F238E27FC236}">
                <a16:creationId xmlns:a16="http://schemas.microsoft.com/office/drawing/2014/main" id="{39FCA242-6BC3-4E0F-B4ED-9B3A75D6DFB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71" y="6527501"/>
            <a:ext cx="944636" cy="850508"/>
          </a:xfrm>
          <a:prstGeom prst="rect">
            <a:avLst/>
          </a:prstGeom>
        </p:spPr>
      </p:pic>
      <p:sp>
        <p:nvSpPr>
          <p:cNvPr id="3" name="大かっこ 2">
            <a:extLst>
              <a:ext uri="{FF2B5EF4-FFF2-40B4-BE49-F238E27FC236}">
                <a16:creationId xmlns:a16="http://schemas.microsoft.com/office/drawing/2014/main" id="{75144E5C-38B5-48A8-BFB5-876A1B030E44}"/>
              </a:ext>
            </a:extLst>
          </p:cNvPr>
          <p:cNvSpPr/>
          <p:nvPr/>
        </p:nvSpPr>
        <p:spPr>
          <a:xfrm>
            <a:off x="377809" y="8492232"/>
            <a:ext cx="6836671" cy="948914"/>
          </a:xfrm>
          <a:prstGeom prst="bracketPair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A2814E-5F45-4EB9-B122-82EAD84D5AC2}"/>
              </a:ext>
            </a:extLst>
          </p:cNvPr>
          <p:cNvSpPr txBox="1"/>
          <p:nvPr/>
        </p:nvSpPr>
        <p:spPr>
          <a:xfrm>
            <a:off x="4142893" y="7925989"/>
            <a:ext cx="1809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※CO</a:t>
            </a:r>
            <a:r>
              <a:rPr kumimoji="1" lang="en-US" altLang="ja-JP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濃度は下がりませんが、</a:t>
            </a:r>
            <a:endParaRPr kumimoji="1"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エアロゾルの除去が期待できます。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DBF322D-E646-4E1B-9994-3DD1CB4A01DB}"/>
              </a:ext>
            </a:extLst>
          </p:cNvPr>
          <p:cNvSpPr txBox="1"/>
          <p:nvPr/>
        </p:nvSpPr>
        <p:spPr>
          <a:xfrm>
            <a:off x="4104135" y="7454805"/>
            <a:ext cx="1830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ウイルス対応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空気清浄機の活用</a:t>
            </a:r>
            <a:r>
              <a:rPr kumimoji="1"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23ED2F8-C320-4AE0-B10B-1D8DCC4DE7C8}"/>
              </a:ext>
            </a:extLst>
          </p:cNvPr>
          <p:cNvSpPr txBox="1"/>
          <p:nvPr/>
        </p:nvSpPr>
        <p:spPr>
          <a:xfrm>
            <a:off x="1110120" y="8007190"/>
            <a:ext cx="23066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※NDIR</a:t>
            </a:r>
            <a:r>
              <a:rPr kumimoji="1"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方式搭載の</a:t>
            </a:r>
            <a:r>
              <a:rPr kumimoji="1"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CO2</a:t>
            </a:r>
            <a:r>
              <a:rPr kumimoji="1"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センサーを推奨</a:t>
            </a:r>
            <a:endParaRPr kumimoji="1"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717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1111</TotalTime>
  <Words>240</Words>
  <Application>Microsoft Office PowerPoint</Application>
  <PresentationFormat>ユーザー設定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ＤＦ特太ゴシック体</vt:lpstr>
      <vt:lpstr>HG丸ｺﾞｼｯｸM-PRO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伊賀　彩</dc:creator>
  <cp:lastModifiedBy>感染サポート０１</cp:lastModifiedBy>
  <cp:revision>69</cp:revision>
  <cp:lastPrinted>2022-07-22T02:41:05Z</cp:lastPrinted>
  <dcterms:created xsi:type="dcterms:W3CDTF">2022-05-24T01:00:52Z</dcterms:created>
  <dcterms:modified xsi:type="dcterms:W3CDTF">2022-12-20T23:44:21Z</dcterms:modified>
</cp:coreProperties>
</file>