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CC99FF"/>
    <a:srgbClr val="FF99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58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274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448" cy="497838"/>
          </a:xfrm>
          <a:prstGeom prst="rect">
            <a:avLst/>
          </a:prstGeom>
        </p:spPr>
        <p:txBody>
          <a:bodyPr vert="horz" lIns="91294" tIns="45646" rIns="91294" bIns="456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45" y="3"/>
            <a:ext cx="2945448" cy="497838"/>
          </a:xfrm>
          <a:prstGeom prst="rect">
            <a:avLst/>
          </a:prstGeom>
        </p:spPr>
        <p:txBody>
          <a:bodyPr vert="horz" lIns="91294" tIns="45646" rIns="91294" bIns="45646" rtlCol="0"/>
          <a:lstStyle>
            <a:lvl1pPr algn="r">
              <a:defRPr sz="1200"/>
            </a:lvl1pPr>
          </a:lstStyle>
          <a:p>
            <a:fld id="{A39C2D82-CD99-497D-980D-49DAFD138787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6" rIns="91294" bIns="456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5" y="4777029"/>
            <a:ext cx="5437506" cy="3908187"/>
          </a:xfrm>
          <a:prstGeom prst="rect">
            <a:avLst/>
          </a:prstGeom>
        </p:spPr>
        <p:txBody>
          <a:bodyPr vert="horz" lIns="91294" tIns="45646" rIns="91294" bIns="4564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5448" cy="497838"/>
          </a:xfrm>
          <a:prstGeom prst="rect">
            <a:avLst/>
          </a:prstGeom>
        </p:spPr>
        <p:txBody>
          <a:bodyPr vert="horz" lIns="91294" tIns="45646" rIns="91294" bIns="4564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45" y="9428800"/>
            <a:ext cx="2945448" cy="497838"/>
          </a:xfrm>
          <a:prstGeom prst="rect">
            <a:avLst/>
          </a:prstGeom>
        </p:spPr>
        <p:txBody>
          <a:bodyPr vert="horz" lIns="91294" tIns="45646" rIns="91294" bIns="45646" rtlCol="0" anchor="b"/>
          <a:lstStyle>
            <a:lvl1pPr algn="r">
              <a:defRPr sz="1200"/>
            </a:lvl1pPr>
          </a:lstStyle>
          <a:p>
            <a:fld id="{790DA9A1-BA55-400B-BEFB-B42AB3406C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345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DA9A1-BA55-400B-BEFB-B42AB3406CD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173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3286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4440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6347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011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184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189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067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573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70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878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039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1FC45-42AF-415C-92CE-662861A909D6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6306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627D6A8-2E92-43B3-9FBD-84C1F54114E8}"/>
              </a:ext>
            </a:extLst>
          </p:cNvPr>
          <p:cNvSpPr txBox="1"/>
          <p:nvPr/>
        </p:nvSpPr>
        <p:spPr>
          <a:xfrm>
            <a:off x="298183" y="654640"/>
            <a:ext cx="6410370" cy="630942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京都府：令和７年</a:t>
            </a:r>
            <a:r>
              <a:rPr kumimoji="1" lang="en-US" altLang="ja-JP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</a:t>
            </a:r>
            <a:r>
              <a:rPr kumimoji="1" lang="ja-JP" altLang="en-US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月補正予算</a:t>
            </a:r>
            <a:endParaRPr kumimoji="1" lang="en-US" altLang="ja-JP" sz="17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17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高齢者施設等向け物価高騰対策・処遇改善事業実施のお知らせ</a:t>
            </a:r>
            <a:endParaRPr kumimoji="1" lang="en-US" altLang="ja-JP" sz="17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16C0E80-F6D1-4B76-9357-C7ED1639437E}"/>
              </a:ext>
            </a:extLst>
          </p:cNvPr>
          <p:cNvSpPr txBox="1"/>
          <p:nvPr/>
        </p:nvSpPr>
        <p:spPr>
          <a:xfrm>
            <a:off x="332266" y="1270794"/>
            <a:ext cx="6055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長期化する物価高騰への対応やコスト削減への支援、介護職員等の処遇改善を図るため、以下のとおり支援事業を実施します。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12366B3-6288-40CD-BCFA-CE05DECD4014}"/>
              </a:ext>
            </a:extLst>
          </p:cNvPr>
          <p:cNvSpPr txBox="1"/>
          <p:nvPr/>
        </p:nvSpPr>
        <p:spPr>
          <a:xfrm>
            <a:off x="298184" y="1823057"/>
            <a:ext cx="6410370" cy="338554"/>
          </a:xfrm>
          <a:prstGeom prst="rect">
            <a:avLst/>
          </a:prstGeom>
          <a:noFill/>
          <a:ln w="38100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申請開始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決まり次第速やかに御案内します。</a:t>
            </a:r>
            <a:endParaRPr kumimoji="1" lang="en-US" altLang="ja-JP" sz="14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9FF16A0-55BB-42A5-9662-395D148A6527}"/>
              </a:ext>
            </a:extLst>
          </p:cNvPr>
          <p:cNvSpPr txBox="1"/>
          <p:nvPr/>
        </p:nvSpPr>
        <p:spPr>
          <a:xfrm>
            <a:off x="332266" y="4179025"/>
            <a:ext cx="6460822" cy="564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en-US" altLang="ja-JP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●問合せ先はおって、ホームページに掲載予定です。　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●詳細については、後日公表する正式募集案内を御確認ください。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29" name="表 28">
            <a:extLst>
              <a:ext uri="{FF2B5EF4-FFF2-40B4-BE49-F238E27FC236}">
                <a16:creationId xmlns:a16="http://schemas.microsoft.com/office/drawing/2014/main" id="{1148C79F-2840-49A6-80EE-29A10D9877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751683"/>
              </p:ext>
            </p:extLst>
          </p:nvPr>
        </p:nvGraphicFramePr>
        <p:xfrm>
          <a:off x="404966" y="2630157"/>
          <a:ext cx="6254496" cy="1545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4366">
                  <a:extLst>
                    <a:ext uri="{9D8B030D-6E8A-4147-A177-3AD203B41FA5}">
                      <a16:colId xmlns:a16="http://schemas.microsoft.com/office/drawing/2014/main" val="180157310"/>
                    </a:ext>
                  </a:extLst>
                </a:gridCol>
                <a:gridCol w="1332269">
                  <a:extLst>
                    <a:ext uri="{9D8B030D-6E8A-4147-A177-3AD203B41FA5}">
                      <a16:colId xmlns:a16="http://schemas.microsoft.com/office/drawing/2014/main" val="3010855536"/>
                    </a:ext>
                  </a:extLst>
                </a:gridCol>
                <a:gridCol w="2435717">
                  <a:extLst>
                    <a:ext uri="{9D8B030D-6E8A-4147-A177-3AD203B41FA5}">
                      <a16:colId xmlns:a16="http://schemas.microsoft.com/office/drawing/2014/main" val="1221162857"/>
                    </a:ext>
                  </a:extLst>
                </a:gridCol>
                <a:gridCol w="1142144">
                  <a:extLst>
                    <a:ext uri="{9D8B030D-6E8A-4147-A177-3AD203B41FA5}">
                      <a16:colId xmlns:a16="http://schemas.microsoft.com/office/drawing/2014/main" val="3161667404"/>
                    </a:ext>
                  </a:extLst>
                </a:gridCol>
              </a:tblGrid>
              <a:tr h="273370">
                <a:tc gridSpan="4">
                  <a:txBody>
                    <a:bodyPr/>
                    <a:lstStyle/>
                    <a:p>
                      <a:pPr marR="66675" algn="ctr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4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光熱費支援事業</a:t>
                      </a:r>
                      <a:r>
                        <a:rPr lang="en-US" altLang="ja-JP" sz="14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sz="14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R="66675"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R="66675"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R="66675"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5097553"/>
                  </a:ext>
                </a:extLst>
              </a:tr>
              <a:tr h="199497">
                <a:tc>
                  <a:txBody>
                    <a:bodyPr/>
                    <a:lstStyle/>
                    <a:p>
                      <a:pPr marR="66675" algn="ctr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</a:rPr>
                        <a:t>対　象</a:t>
                      </a:r>
                      <a:endParaRPr lang="ja-JP" sz="14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66675" algn="ctr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対象要件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66675" algn="ctr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</a:rPr>
                        <a:t>基 準 額</a:t>
                      </a:r>
                      <a:endParaRPr lang="ja-JP" sz="14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66675" algn="ctr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</a:rPr>
                        <a:t>備　考</a:t>
                      </a:r>
                      <a:endParaRPr lang="ja-JP" sz="14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76539061"/>
                  </a:ext>
                </a:extLst>
              </a:tr>
              <a:tr h="323994"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高齢者施設等</a:t>
                      </a: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令和７年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12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月１日から令和８年１月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31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日までの期間において、継続して対象施設等を運営する事業者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66675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通所系：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４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,000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円／人（定員）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marL="0" marR="66675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100" dirty="0">
                          <a:effectLst/>
                          <a:latin typeface="+mn-ea"/>
                          <a:ea typeface="+mn-ea"/>
                        </a:rPr>
                        <a:t>京都市域を除く。</a:t>
                      </a:r>
                      <a:endParaRPr lang="ja-JP" alt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2540817"/>
                  </a:ext>
                </a:extLst>
              </a:tr>
              <a:tr h="357926">
                <a:tc vMerge="1">
                  <a:txBody>
                    <a:bodyPr/>
                    <a:lstStyle/>
                    <a:p>
                      <a:pPr marR="66675" algn="just">
                        <a:spcAft>
                          <a:spcPts val="0"/>
                        </a:spcAft>
                      </a:pPr>
                      <a:endParaRPr lang="en-US" altLang="ja-JP" sz="1200" kern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66675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入所系： 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12,000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円／人（定員）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66675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85506450"/>
                  </a:ext>
                </a:extLst>
              </a:tr>
              <a:tr h="377002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訪問系： 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42,000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円／事業所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R="66675" algn="just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99794174"/>
                  </a:ext>
                </a:extLst>
              </a:tr>
            </a:tbl>
          </a:graphicData>
        </a:graphic>
      </p:graphicFrame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FA241E1-2767-4B3C-A7AB-F302C5EBFEF4}"/>
              </a:ext>
            </a:extLst>
          </p:cNvPr>
          <p:cNvSpPr/>
          <p:nvPr/>
        </p:nvSpPr>
        <p:spPr>
          <a:xfrm>
            <a:off x="298183" y="2279582"/>
            <a:ext cx="6410370" cy="7101503"/>
          </a:xfrm>
          <a:prstGeom prst="rect">
            <a:avLst/>
          </a:prstGeom>
          <a:noFill/>
          <a:ln w="38100">
            <a:solidFill>
              <a:srgbClr val="CC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D8ABA89-4CF1-4C03-8BBE-B506D880A282}"/>
              </a:ext>
            </a:extLst>
          </p:cNvPr>
          <p:cNvSpPr txBox="1"/>
          <p:nvPr/>
        </p:nvSpPr>
        <p:spPr>
          <a:xfrm>
            <a:off x="399580" y="2206809"/>
            <a:ext cx="1201479" cy="369332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事業概要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B429B04-1CAA-4E53-839F-03DA9B4C32AA}"/>
              </a:ext>
            </a:extLst>
          </p:cNvPr>
          <p:cNvSpPr/>
          <p:nvPr/>
        </p:nvSpPr>
        <p:spPr>
          <a:xfrm>
            <a:off x="298183" y="609442"/>
            <a:ext cx="1201478" cy="350249"/>
          </a:xfrm>
          <a:prstGeom prst="rect">
            <a:avLst/>
          </a:prstGeom>
          <a:ln w="38100">
            <a:solidFill>
              <a:srgbClr val="CC99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7030A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事前告知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84F46E1C-1547-40D1-8D1C-256A39AECB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564729"/>
              </p:ext>
            </p:extLst>
          </p:nvPr>
        </p:nvGraphicFramePr>
        <p:xfrm>
          <a:off x="405226" y="4222831"/>
          <a:ext cx="6260878" cy="13842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0178">
                  <a:extLst>
                    <a:ext uri="{9D8B030D-6E8A-4147-A177-3AD203B41FA5}">
                      <a16:colId xmlns:a16="http://schemas.microsoft.com/office/drawing/2014/main" val="3078414131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495339742"/>
                    </a:ext>
                  </a:extLst>
                </a:gridCol>
                <a:gridCol w="2484000">
                  <a:extLst>
                    <a:ext uri="{9D8B030D-6E8A-4147-A177-3AD203B41FA5}">
                      <a16:colId xmlns:a16="http://schemas.microsoft.com/office/drawing/2014/main" val="2525480495"/>
                    </a:ext>
                  </a:extLst>
                </a:gridCol>
                <a:gridCol w="1123200">
                  <a:extLst>
                    <a:ext uri="{9D8B030D-6E8A-4147-A177-3AD203B41FA5}">
                      <a16:colId xmlns:a16="http://schemas.microsoft.com/office/drawing/2014/main" val="3542603322"/>
                    </a:ext>
                  </a:extLst>
                </a:gridCol>
              </a:tblGrid>
              <a:tr h="281013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【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食材費支援事業</a:t>
                      </a:r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】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987513"/>
                  </a:ext>
                </a:extLst>
              </a:tr>
              <a:tr h="196709">
                <a:tc>
                  <a:txBody>
                    <a:bodyPr/>
                    <a:lstStyle/>
                    <a:p>
                      <a:pPr marL="0" marR="66675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kern="100" dirty="0">
                          <a:effectLst/>
                          <a:latin typeface="+mn-ea"/>
                          <a:ea typeface="+mn-ea"/>
                        </a:rPr>
                        <a:t>対　象</a:t>
                      </a:r>
                      <a:endParaRPr lang="ja-JP" alt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対象要件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66675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kern="100" dirty="0">
                          <a:effectLst/>
                          <a:latin typeface="+mn-ea"/>
                          <a:ea typeface="+mn-ea"/>
                        </a:rPr>
                        <a:t>基 準 額</a:t>
                      </a:r>
                      <a:endParaRPr lang="ja-JP" alt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66675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kern="100" dirty="0">
                          <a:effectLst/>
                          <a:latin typeface="+mn-ea"/>
                          <a:ea typeface="+mn-ea"/>
                        </a:rPr>
                        <a:t>備　考</a:t>
                      </a:r>
                      <a:endParaRPr lang="ja-JP" alt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2061407"/>
                  </a:ext>
                </a:extLst>
              </a:tr>
              <a:tr h="393418"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高齢者施設等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（光熱費支援事業に同じ）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通所系：  </a:t>
                      </a:r>
                      <a:r>
                        <a:rPr lang="en-US" altLang="ja-JP" sz="1200" kern="100" dirty="0">
                          <a:effectLst/>
                          <a:latin typeface="+mn-ea"/>
                          <a:ea typeface="+mn-ea"/>
                        </a:rPr>
                        <a:t>6,000</a:t>
                      </a:r>
                      <a:r>
                        <a:rPr lang="ja-JP" altLang="en-US" sz="1200" kern="100" dirty="0">
                          <a:effectLst/>
                          <a:latin typeface="+mn-ea"/>
                          <a:ea typeface="+mn-ea"/>
                        </a:rPr>
                        <a:t>円／人（定員）　　　　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66675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100" dirty="0">
                          <a:effectLst/>
                          <a:latin typeface="+mn-ea"/>
                          <a:ea typeface="+mn-ea"/>
                        </a:rPr>
                        <a:t>京都市域を除く。</a:t>
                      </a:r>
                      <a:endParaRPr lang="ja-JP" alt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6991309"/>
                  </a:ext>
                </a:extLst>
              </a:tr>
              <a:tr h="439351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入所系：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18,000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円／人（定員）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66675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68749732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9E2D7900-D497-EFBC-0CAD-7F6F3E1B36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828571"/>
              </p:ext>
            </p:extLst>
          </p:nvPr>
        </p:nvGraphicFramePr>
        <p:xfrm>
          <a:off x="404966" y="5661078"/>
          <a:ext cx="6269186" cy="1363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6186">
                  <a:extLst>
                    <a:ext uri="{9D8B030D-6E8A-4147-A177-3AD203B41FA5}">
                      <a16:colId xmlns:a16="http://schemas.microsoft.com/office/drawing/2014/main" val="2741444827"/>
                    </a:ext>
                  </a:extLst>
                </a:gridCol>
                <a:gridCol w="1315956">
                  <a:extLst>
                    <a:ext uri="{9D8B030D-6E8A-4147-A177-3AD203B41FA5}">
                      <a16:colId xmlns:a16="http://schemas.microsoft.com/office/drawing/2014/main" val="3727766821"/>
                    </a:ext>
                  </a:extLst>
                </a:gridCol>
                <a:gridCol w="2960770">
                  <a:extLst>
                    <a:ext uri="{9D8B030D-6E8A-4147-A177-3AD203B41FA5}">
                      <a16:colId xmlns:a16="http://schemas.microsoft.com/office/drawing/2014/main" val="3795797336"/>
                    </a:ext>
                  </a:extLst>
                </a:gridCol>
                <a:gridCol w="676274">
                  <a:extLst>
                    <a:ext uri="{9D8B030D-6E8A-4147-A177-3AD203B41FA5}">
                      <a16:colId xmlns:a16="http://schemas.microsoft.com/office/drawing/2014/main" val="2174813421"/>
                    </a:ext>
                  </a:extLst>
                </a:gridCol>
              </a:tblGrid>
              <a:tr h="278365">
                <a:tc gridSpan="4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+mn-cs"/>
                        </a:rPr>
                        <a:t>【</a:t>
                      </a: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+mn-cs"/>
                        </a:rPr>
                        <a:t>燃料費等運営経費支援事業</a:t>
                      </a:r>
                      <a:r>
                        <a:rPr kumimoji="1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+mn-cs"/>
                        </a:rPr>
                        <a:t>】</a:t>
                      </a:r>
                      <a:endParaRPr kumimoji="1" lang="ja-JP" alt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+mn-cs"/>
                      </a:endParaRPr>
                    </a:p>
                  </a:txBody>
                  <a:tcPr marT="41564" marB="41564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755543"/>
                  </a:ext>
                </a:extLst>
              </a:tr>
              <a:tr h="278365">
                <a:tc>
                  <a:txBody>
                    <a:bodyPr/>
                    <a:lstStyle/>
                    <a:p>
                      <a:pPr marL="0" marR="66675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kern="10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対　象</a:t>
                      </a:r>
                      <a:endParaRPr lang="ja-JP" altLang="ja-JP" sz="1400" b="1" kern="10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対象要件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補助上限額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備考</a:t>
                      </a:r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1647153017"/>
                  </a:ext>
                </a:extLst>
              </a:tr>
              <a:tr h="411387"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高齢者施設等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100" dirty="0"/>
                        <a:t>（詳細は追ってお知らせします）</a:t>
                      </a:r>
                    </a:p>
                  </a:txBody>
                  <a:tcPr marT="41564" marB="41564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訪問・通所系事業所：事業規模に応じて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　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200,000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円～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500,000</a:t>
                      </a:r>
                      <a:r>
                        <a:rPr kumimoji="1" lang="ja-JP" altLang="en-US" sz="1200" dirty="0"/>
                        <a:t>円／事業所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665154531"/>
                  </a:ext>
                </a:extLst>
              </a:tr>
              <a:tr h="321207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入所系施設：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6,000</a:t>
                      </a:r>
                      <a:r>
                        <a:rPr kumimoji="1" lang="ja-JP" altLang="en-US" sz="1200" dirty="0"/>
                        <a:t>円／人（定員）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197362843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4D4952C8-197E-271C-87FA-08AFC1F73D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459437"/>
              </p:ext>
            </p:extLst>
          </p:nvPr>
        </p:nvGraphicFramePr>
        <p:xfrm>
          <a:off x="397178" y="7060536"/>
          <a:ext cx="6276974" cy="11132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46999">
                  <a:extLst>
                    <a:ext uri="{9D8B030D-6E8A-4147-A177-3AD203B41FA5}">
                      <a16:colId xmlns:a16="http://schemas.microsoft.com/office/drawing/2014/main" val="3223165080"/>
                    </a:ext>
                  </a:extLst>
                </a:gridCol>
                <a:gridCol w="1878749">
                  <a:extLst>
                    <a:ext uri="{9D8B030D-6E8A-4147-A177-3AD203B41FA5}">
                      <a16:colId xmlns:a16="http://schemas.microsoft.com/office/drawing/2014/main" val="848896547"/>
                    </a:ext>
                  </a:extLst>
                </a:gridCol>
                <a:gridCol w="2013634">
                  <a:extLst>
                    <a:ext uri="{9D8B030D-6E8A-4147-A177-3AD203B41FA5}">
                      <a16:colId xmlns:a16="http://schemas.microsoft.com/office/drawing/2014/main" val="3417505633"/>
                    </a:ext>
                  </a:extLst>
                </a:gridCol>
                <a:gridCol w="1037592">
                  <a:extLst>
                    <a:ext uri="{9D8B030D-6E8A-4147-A177-3AD203B41FA5}">
                      <a16:colId xmlns:a16="http://schemas.microsoft.com/office/drawing/2014/main" val="1937373793"/>
                    </a:ext>
                  </a:extLst>
                </a:gridCol>
              </a:tblGrid>
              <a:tr h="257408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【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省エネ推進緊急対策事業</a:t>
                      </a:r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】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014927"/>
                  </a:ext>
                </a:extLst>
              </a:tr>
              <a:tr h="2859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bg1"/>
                          </a:solidFill>
                        </a:rPr>
                        <a:t>対　象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対象設備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補助率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備考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6376078"/>
                  </a:ext>
                </a:extLst>
              </a:tr>
              <a:tr h="511242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bg1"/>
                          </a:solidFill>
                        </a:rPr>
                        <a:t>高齢者施設等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</a:rPr>
                        <a:t>（入所・通所）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空調設備更新等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４分の３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京都市域を除く。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8937470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80C71BC8-F914-7565-D21D-52BBAA6A58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827892"/>
              </p:ext>
            </p:extLst>
          </p:nvPr>
        </p:nvGraphicFramePr>
        <p:xfrm>
          <a:off x="376120" y="8210145"/>
          <a:ext cx="6254495" cy="11709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19330">
                  <a:extLst>
                    <a:ext uri="{9D8B030D-6E8A-4147-A177-3AD203B41FA5}">
                      <a16:colId xmlns:a16="http://schemas.microsoft.com/office/drawing/2014/main" val="468312624"/>
                    </a:ext>
                  </a:extLst>
                </a:gridCol>
                <a:gridCol w="2009775">
                  <a:extLst>
                    <a:ext uri="{9D8B030D-6E8A-4147-A177-3AD203B41FA5}">
                      <a16:colId xmlns:a16="http://schemas.microsoft.com/office/drawing/2014/main" val="243585176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716954688"/>
                    </a:ext>
                  </a:extLst>
                </a:gridCol>
                <a:gridCol w="639390">
                  <a:extLst>
                    <a:ext uri="{9D8B030D-6E8A-4147-A177-3AD203B41FA5}">
                      <a16:colId xmlns:a16="http://schemas.microsoft.com/office/drawing/2014/main" val="4244456049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【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介護職員等処遇改善等推進事業</a:t>
                      </a:r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】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908574"/>
                  </a:ext>
                </a:extLst>
              </a:tr>
              <a:tr h="2786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bg1"/>
                          </a:solidFill>
                        </a:rPr>
                        <a:t>対　象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対象要件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支援内容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備考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292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bg1"/>
                          </a:solidFill>
                        </a:rPr>
                        <a:t>介護サービス事業所・施設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処遇改善加算を取得又はそれに準ずる取組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介護従事者</a:t>
                      </a:r>
                      <a:r>
                        <a:rPr kumimoji="1" lang="en-US" altLang="ja-JP" sz="1200" dirty="0"/>
                        <a:t>1</a:t>
                      </a:r>
                      <a:r>
                        <a:rPr kumimoji="1" lang="ja-JP" altLang="en-US" sz="1200" dirty="0"/>
                        <a:t>人１月</a:t>
                      </a:r>
                      <a:r>
                        <a:rPr kumimoji="1" lang="en-US" altLang="ja-JP" sz="1200" dirty="0"/>
                        <a:t>10,000</a:t>
                      </a:r>
                      <a:r>
                        <a:rPr kumimoji="1" lang="ja-JP" altLang="en-US" sz="1200" dirty="0"/>
                        <a:t>円他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1317333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0640B70-B455-A026-C778-0A11B38E12E4}"/>
              </a:ext>
            </a:extLst>
          </p:cNvPr>
          <p:cNvSpPr/>
          <p:nvPr/>
        </p:nvSpPr>
        <p:spPr>
          <a:xfrm>
            <a:off x="4296229" y="85725"/>
            <a:ext cx="2334386" cy="43919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高齢者施設・事業所</a:t>
            </a:r>
          </a:p>
        </p:txBody>
      </p:sp>
    </p:spTree>
    <p:extLst>
      <p:ext uri="{BB962C8B-B14F-4D97-AF65-F5344CB8AC3E}">
        <p14:creationId xmlns:p14="http://schemas.microsoft.com/office/powerpoint/2010/main" val="1156354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1569</TotalTime>
  <Words>360</Words>
  <Application>Microsoft Office PowerPoint</Application>
  <PresentationFormat>A4 210 x 297 mm</PresentationFormat>
  <Paragraphs>84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社会福祉施設等省エネ推進緊急対策事業 ※本チラシは予告です。内容変更の可能性がありますので、必ず正式募集案内をご確認ください。</dc:title>
  <dc:creator>仁島　麻理絵</dc:creator>
  <cp:lastModifiedBy>東川　展之</cp:lastModifiedBy>
  <cp:revision>161</cp:revision>
  <cp:lastPrinted>2025-12-15T00:26:51Z</cp:lastPrinted>
  <dcterms:created xsi:type="dcterms:W3CDTF">2022-07-21T03:07:26Z</dcterms:created>
  <dcterms:modified xsi:type="dcterms:W3CDTF">2025-12-17T06:54:17Z</dcterms:modified>
</cp:coreProperties>
</file>