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F4C8B784-3CC7-976E-E771-891D974C5D4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字幕 2">
            <a:extLst>
              <a:ext uri="{FF2B5EF4-FFF2-40B4-BE49-F238E27FC236}">
                <a16:creationId xmlns:a16="http://schemas.microsoft.com/office/drawing/2014/main" id="{C3BC5387-6574-72DC-07FC-A9B7C200F65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ja-JP" altLang="en-US"/>
              <a:t>マスター サブタイトルの書式設定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79EFBF49-520F-3845-0124-DD9174D5D9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B5222-9BF3-4FBC-B788-DBED427E5DB0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C6262BC2-F31B-39A8-274F-3CD80BE0B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5503FBD3-0E3E-B331-2AA4-A3F26F203E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D4DDF-C1BD-4C9E-99EB-92EFA4185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98676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F9E0943-AA75-1AE8-C77E-CD8BE227B2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8B9FEC25-E4DE-CE68-290B-86495747C30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DA73DCBA-9CF7-62D4-4C77-9A8E61B923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B5222-9BF3-4FBC-B788-DBED427E5DB0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12EEF1DE-D7D5-B094-9B69-48B60CFC8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9E05804F-55BA-84B3-4E1F-53F08E2884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D4DDF-C1BD-4C9E-99EB-92EFA4185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0202834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0A370CE9-F196-2235-E1B0-5D848DE899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78DB29C3-A1BD-F5F4-8222-B4BFF4239D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C034BA75-72F8-061D-C3B8-E9FDA9079E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B5222-9BF3-4FBC-B788-DBED427E5DB0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79C39310-1C0C-B2B7-6B6F-EAFCB7132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357B39E9-C4A0-0BAD-ACF1-C7523AF083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D4DDF-C1BD-4C9E-99EB-92EFA4185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038147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130F1E14-4DD8-F540-80DA-A2E865B913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F2DD263C-AACE-7022-870D-C357EEF0BC1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7800C4F7-C6E7-A4D2-4713-92F6D1A21D8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AD2AAA3-E05D-8BE4-32E8-34E794B4A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B5222-9BF3-4FBC-B788-DBED427E5DB0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D897030B-3DE9-D21B-BF6C-07D7CFE901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3BB91042-D867-F33A-CC12-826682FA78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D4DDF-C1BD-4C9E-99EB-92EFA4185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1943416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B1E1C654-1F95-C481-90D9-CB97B4E3BA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E47C47D3-B493-CB0E-A4A1-4F65441194A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4" name="コンテンツ プレースホルダー 3">
            <a:extLst>
              <a:ext uri="{FF2B5EF4-FFF2-40B4-BE49-F238E27FC236}">
                <a16:creationId xmlns:a16="http://schemas.microsoft.com/office/drawing/2014/main" id="{BFED2D4A-3903-1617-8CB1-2BACB2413F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5" name="テキスト プレースホルダー 4">
            <a:extLst>
              <a:ext uri="{FF2B5EF4-FFF2-40B4-BE49-F238E27FC236}">
                <a16:creationId xmlns:a16="http://schemas.microsoft.com/office/drawing/2014/main" id="{C614ADA4-53CE-7E15-B5DF-0DF57845CE9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6" name="コンテンツ プレースホルダー 5">
            <a:extLst>
              <a:ext uri="{FF2B5EF4-FFF2-40B4-BE49-F238E27FC236}">
                <a16:creationId xmlns:a16="http://schemas.microsoft.com/office/drawing/2014/main" id="{C8EB64EC-F593-0B22-A928-6C72484C92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7" name="日付プレースホルダー 6">
            <a:extLst>
              <a:ext uri="{FF2B5EF4-FFF2-40B4-BE49-F238E27FC236}">
                <a16:creationId xmlns:a16="http://schemas.microsoft.com/office/drawing/2014/main" id="{D86E748D-001B-D83F-C583-187322B962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B5222-9BF3-4FBC-B788-DBED427E5DB0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8" name="フッター プレースホルダー 7">
            <a:extLst>
              <a:ext uri="{FF2B5EF4-FFF2-40B4-BE49-F238E27FC236}">
                <a16:creationId xmlns:a16="http://schemas.microsoft.com/office/drawing/2014/main" id="{1A632EA6-5AC2-E129-A110-E7557F562F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スライド番号プレースホルダー 8">
            <a:extLst>
              <a:ext uri="{FF2B5EF4-FFF2-40B4-BE49-F238E27FC236}">
                <a16:creationId xmlns:a16="http://schemas.microsoft.com/office/drawing/2014/main" id="{352446F3-AF42-7F49-8CA2-0F65AEC33B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D4DDF-C1BD-4C9E-99EB-92EFA4185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970305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5CFCF9D-9AE3-F0C7-7E84-E2D5D236E6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日付プレースホルダー 2">
            <a:extLst>
              <a:ext uri="{FF2B5EF4-FFF2-40B4-BE49-F238E27FC236}">
                <a16:creationId xmlns:a16="http://schemas.microsoft.com/office/drawing/2014/main" id="{7B01D3F4-C15F-2EE3-4527-09C0D69A9D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B5222-9BF3-4FBC-B788-DBED427E5DB0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4" name="フッター プレースホルダー 3">
            <a:extLst>
              <a:ext uri="{FF2B5EF4-FFF2-40B4-BE49-F238E27FC236}">
                <a16:creationId xmlns:a16="http://schemas.microsoft.com/office/drawing/2014/main" id="{72D02055-F4B4-2F5E-A20F-81EDAB5244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スライド番号プレースホルダー 4">
            <a:extLst>
              <a:ext uri="{FF2B5EF4-FFF2-40B4-BE49-F238E27FC236}">
                <a16:creationId xmlns:a16="http://schemas.microsoft.com/office/drawing/2014/main" id="{AA6FB99F-410A-4529-07FA-33DDC4CFD2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D4DDF-C1BD-4C9E-99EB-92EFA4185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519609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ー 1">
            <a:extLst>
              <a:ext uri="{FF2B5EF4-FFF2-40B4-BE49-F238E27FC236}">
                <a16:creationId xmlns:a16="http://schemas.microsoft.com/office/drawing/2014/main" id="{2EF8CD62-52EA-DE49-9ACE-1D624D4A89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B5222-9BF3-4FBC-B788-DBED427E5DB0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3" name="フッター プレースホルダー 2">
            <a:extLst>
              <a:ext uri="{FF2B5EF4-FFF2-40B4-BE49-F238E27FC236}">
                <a16:creationId xmlns:a16="http://schemas.microsoft.com/office/drawing/2014/main" id="{80A0EC5E-9DB9-0158-2938-1CF4885B84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スライド番号プレースホルダー 3">
            <a:extLst>
              <a:ext uri="{FF2B5EF4-FFF2-40B4-BE49-F238E27FC236}">
                <a16:creationId xmlns:a16="http://schemas.microsoft.com/office/drawing/2014/main" id="{D396D6BA-488F-5D93-02EC-F9775AD4E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D4DDF-C1BD-4C9E-99EB-92EFA4185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55720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5B270167-372F-7CEB-D26B-37DE676E6F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コンテンツ プレースホルダー 2">
            <a:extLst>
              <a:ext uri="{FF2B5EF4-FFF2-40B4-BE49-F238E27FC236}">
                <a16:creationId xmlns:a16="http://schemas.microsoft.com/office/drawing/2014/main" id="{62E31D7F-4B73-2DAB-ED18-8EBE9C4C14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4621490C-51C2-DC2F-2B00-8F5086525C0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148BDC45-86C6-46E9-19BA-B41A19C1EC2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B5222-9BF3-4FBC-B788-DBED427E5DB0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5AB91BD6-23CF-ED42-8767-B814B72964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89156E0-26CA-6A38-0AC1-F72E3AB93F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D4DDF-C1BD-4C9E-99EB-92EFA4185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17155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E7A8BA80-D1C5-8281-FF92-F2508BF8D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図プレースホルダー 2">
            <a:extLst>
              <a:ext uri="{FF2B5EF4-FFF2-40B4-BE49-F238E27FC236}">
                <a16:creationId xmlns:a16="http://schemas.microsoft.com/office/drawing/2014/main" id="{5B54D30D-4BD8-B8B2-0FD1-078AED7EE08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ja-JP" altLang="en-US"/>
          </a:p>
        </p:txBody>
      </p:sp>
      <p:sp>
        <p:nvSpPr>
          <p:cNvPr id="4" name="テキスト プレースホルダー 3">
            <a:extLst>
              <a:ext uri="{FF2B5EF4-FFF2-40B4-BE49-F238E27FC236}">
                <a16:creationId xmlns:a16="http://schemas.microsoft.com/office/drawing/2014/main" id="{6F2C6CB8-5C31-BE76-4C67-D8BBE67B50A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ja-JP" altLang="en-US"/>
              <a:t>マスター テキストの書式設定</a:t>
            </a:r>
          </a:p>
        </p:txBody>
      </p:sp>
      <p:sp>
        <p:nvSpPr>
          <p:cNvPr id="5" name="日付プレースホルダー 4">
            <a:extLst>
              <a:ext uri="{FF2B5EF4-FFF2-40B4-BE49-F238E27FC236}">
                <a16:creationId xmlns:a16="http://schemas.microsoft.com/office/drawing/2014/main" id="{53F3997F-BE13-3504-C609-FA6917AA8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B5222-9BF3-4FBC-B788-DBED427E5DB0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6" name="フッター プレースホルダー 5">
            <a:extLst>
              <a:ext uri="{FF2B5EF4-FFF2-40B4-BE49-F238E27FC236}">
                <a16:creationId xmlns:a16="http://schemas.microsoft.com/office/drawing/2014/main" id="{AC5936B8-05F6-8C2C-78D4-3A6335025A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スライド番号プレースホルダー 6">
            <a:extLst>
              <a:ext uri="{FF2B5EF4-FFF2-40B4-BE49-F238E27FC236}">
                <a16:creationId xmlns:a16="http://schemas.microsoft.com/office/drawing/2014/main" id="{EB1BE641-9589-247B-8CAB-90C66991FA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D4DDF-C1BD-4C9E-99EB-92EFA4185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738207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>
            <a:extLst>
              <a:ext uri="{FF2B5EF4-FFF2-40B4-BE49-F238E27FC236}">
                <a16:creationId xmlns:a16="http://schemas.microsoft.com/office/drawing/2014/main" id="{6BB4A580-3821-CFBB-DD47-4B6358BB48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6B61027-EF4E-87B0-756B-50AC7A8C86D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8185458B-ED57-7237-191B-716F0298E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B5222-9BF3-4FBC-B788-DBED427E5DB0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EEB3D3FB-73A0-AC3F-D9EC-AD52E37175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77D7CB10-55C1-DA91-E7E6-3CD410CD9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D4DDF-C1BD-4C9E-99EB-92EFA4185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3872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>
            <a:extLst>
              <a:ext uri="{FF2B5EF4-FFF2-40B4-BE49-F238E27FC236}">
                <a16:creationId xmlns:a16="http://schemas.microsoft.com/office/drawing/2014/main" id="{80663E2D-EEB3-00A6-90D1-3CA8ABDC6FB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縦書きテキスト プレースホルダー 2">
            <a:extLst>
              <a:ext uri="{FF2B5EF4-FFF2-40B4-BE49-F238E27FC236}">
                <a16:creationId xmlns:a16="http://schemas.microsoft.com/office/drawing/2014/main" id="{387A500F-C3A5-ECBA-256F-7F510937592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2A86464F-38C6-6524-C325-0E8FD16792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E9B5222-9BF3-4FBC-B788-DBED427E5DB0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AD155786-8EE2-18AA-93B0-D3FDD23FEC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F7519FFB-9FF5-E211-2CC0-15E698FD8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5D4DDF-C1BD-4C9E-99EB-92EFA4185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60217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>
            <a:extLst>
              <a:ext uri="{FF2B5EF4-FFF2-40B4-BE49-F238E27FC236}">
                <a16:creationId xmlns:a16="http://schemas.microsoft.com/office/drawing/2014/main" id="{6FAEC39B-54DF-04CB-9A8D-C836D352B6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ja-JP" altLang="en-US"/>
              <a:t>マスター タイトルの書式設定</a:t>
            </a:r>
          </a:p>
        </p:txBody>
      </p:sp>
      <p:sp>
        <p:nvSpPr>
          <p:cNvPr id="3" name="テキスト プレースホルダー 2">
            <a:extLst>
              <a:ext uri="{FF2B5EF4-FFF2-40B4-BE49-F238E27FC236}">
                <a16:creationId xmlns:a16="http://schemas.microsoft.com/office/drawing/2014/main" id="{40266393-854A-9204-A1B0-36A125C24F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4" name="日付プレースホルダー 3">
            <a:extLst>
              <a:ext uri="{FF2B5EF4-FFF2-40B4-BE49-F238E27FC236}">
                <a16:creationId xmlns:a16="http://schemas.microsoft.com/office/drawing/2014/main" id="{058E3567-C7D6-AEC4-3799-23F095123B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E9B5222-9BF3-4FBC-B788-DBED427E5DB0}" type="datetimeFigureOut">
              <a:rPr kumimoji="1" lang="ja-JP" altLang="en-US" smtClean="0"/>
              <a:t>2026/9/28</a:t>
            </a:fld>
            <a:endParaRPr kumimoji="1" lang="ja-JP" altLang="en-US"/>
          </a:p>
        </p:txBody>
      </p:sp>
      <p:sp>
        <p:nvSpPr>
          <p:cNvPr id="5" name="フッター プレースホルダー 4">
            <a:extLst>
              <a:ext uri="{FF2B5EF4-FFF2-40B4-BE49-F238E27FC236}">
                <a16:creationId xmlns:a16="http://schemas.microsoft.com/office/drawing/2014/main" id="{9EB2C6D6-37BD-6122-D71C-57E52B65FBB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ー 5">
            <a:extLst>
              <a:ext uri="{FF2B5EF4-FFF2-40B4-BE49-F238E27FC236}">
                <a16:creationId xmlns:a16="http://schemas.microsoft.com/office/drawing/2014/main" id="{C36F2613-99F7-1DB2-2848-84226F6E8F4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05D4DDF-C1BD-4C9E-99EB-92EFA41859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0629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四角形: 角を丸くする 1">
            <a:extLst>
              <a:ext uri="{FF2B5EF4-FFF2-40B4-BE49-F238E27FC236}">
                <a16:creationId xmlns:a16="http://schemas.microsoft.com/office/drawing/2014/main" id="{6451542C-09CF-1335-2ACD-148773702CE6}"/>
              </a:ext>
            </a:extLst>
          </p:cNvPr>
          <p:cNvSpPr/>
          <p:nvPr/>
        </p:nvSpPr>
        <p:spPr>
          <a:xfrm>
            <a:off x="6068672" y="996639"/>
            <a:ext cx="5781575" cy="3864855"/>
          </a:xfrm>
          <a:prstGeom prst="round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>
            <a:extLst>
              <a:ext uri="{FF2B5EF4-FFF2-40B4-BE49-F238E27FC236}">
                <a16:creationId xmlns:a16="http://schemas.microsoft.com/office/drawing/2014/main" id="{B98A524D-D2A6-69C2-F24B-031EA61C24A3}"/>
              </a:ext>
            </a:extLst>
          </p:cNvPr>
          <p:cNvSpPr/>
          <p:nvPr/>
        </p:nvSpPr>
        <p:spPr>
          <a:xfrm>
            <a:off x="4677106" y="1670959"/>
            <a:ext cx="1279065" cy="1417803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⑦交付決定の通知</a:t>
            </a:r>
            <a:endParaRPr kumimoji="1" lang="en-US" altLang="ja-JP" sz="14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5" name="四角形: 角を丸くする 4">
            <a:extLst>
              <a:ext uri="{FF2B5EF4-FFF2-40B4-BE49-F238E27FC236}">
                <a16:creationId xmlns:a16="http://schemas.microsoft.com/office/drawing/2014/main" id="{415449BA-A5CE-3341-D923-8D5D72C29CB5}"/>
              </a:ext>
            </a:extLst>
          </p:cNvPr>
          <p:cNvSpPr/>
          <p:nvPr/>
        </p:nvSpPr>
        <p:spPr>
          <a:xfrm>
            <a:off x="3069103" y="3688015"/>
            <a:ext cx="1198091" cy="90623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④交付申請書を提出</a:t>
            </a:r>
            <a:endParaRPr kumimoji="1" lang="ja-JP" altLang="en-US" sz="14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8" name="四角形: 角を丸くする 7">
            <a:extLst>
              <a:ext uri="{FF2B5EF4-FFF2-40B4-BE49-F238E27FC236}">
                <a16:creationId xmlns:a16="http://schemas.microsoft.com/office/drawing/2014/main" id="{066B1AE6-39D8-6833-8DBF-63C64811730F}"/>
              </a:ext>
            </a:extLst>
          </p:cNvPr>
          <p:cNvSpPr/>
          <p:nvPr/>
        </p:nvSpPr>
        <p:spPr>
          <a:xfrm>
            <a:off x="604156" y="3794881"/>
            <a:ext cx="664030" cy="2030187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事業者</a:t>
            </a:r>
          </a:p>
        </p:txBody>
      </p:sp>
      <p:sp>
        <p:nvSpPr>
          <p:cNvPr id="10" name="スクロール: 横 9">
            <a:extLst>
              <a:ext uri="{FF2B5EF4-FFF2-40B4-BE49-F238E27FC236}">
                <a16:creationId xmlns:a16="http://schemas.microsoft.com/office/drawing/2014/main" id="{B23A8B69-4571-A94B-DF26-6BC34131690F}"/>
              </a:ext>
            </a:extLst>
          </p:cNvPr>
          <p:cNvSpPr/>
          <p:nvPr/>
        </p:nvSpPr>
        <p:spPr>
          <a:xfrm>
            <a:off x="2992440" y="1166460"/>
            <a:ext cx="2991069" cy="470175"/>
          </a:xfrm>
          <a:prstGeom prst="horizontalScroll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申請受付期間</a:t>
            </a:r>
          </a:p>
        </p:txBody>
      </p:sp>
      <p:sp>
        <p:nvSpPr>
          <p:cNvPr id="11" name="矢印: 下 10">
            <a:extLst>
              <a:ext uri="{FF2B5EF4-FFF2-40B4-BE49-F238E27FC236}">
                <a16:creationId xmlns:a16="http://schemas.microsoft.com/office/drawing/2014/main" id="{7CCE5BE1-EC0E-CA95-BF5E-86A6836F95FC}"/>
              </a:ext>
            </a:extLst>
          </p:cNvPr>
          <p:cNvSpPr/>
          <p:nvPr/>
        </p:nvSpPr>
        <p:spPr>
          <a:xfrm rot="10800000">
            <a:off x="3535815" y="3224003"/>
            <a:ext cx="315688" cy="378273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スクロール: 横 11">
            <a:extLst>
              <a:ext uri="{FF2B5EF4-FFF2-40B4-BE49-F238E27FC236}">
                <a16:creationId xmlns:a16="http://schemas.microsoft.com/office/drawing/2014/main" id="{855CEC08-5197-D624-851D-A8471FB09133}"/>
              </a:ext>
            </a:extLst>
          </p:cNvPr>
          <p:cNvSpPr/>
          <p:nvPr/>
        </p:nvSpPr>
        <p:spPr>
          <a:xfrm>
            <a:off x="1376250" y="1163497"/>
            <a:ext cx="1486688" cy="470175"/>
          </a:xfrm>
          <a:prstGeom prst="horizontalScroll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事前告知</a:t>
            </a:r>
            <a:r>
              <a:rPr kumimoji="1" lang="ja-JP" altLang="en-US" sz="1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期間</a:t>
            </a:r>
            <a:endParaRPr kumimoji="1" lang="en-US" altLang="ja-JP" sz="14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3" name="正方形/長方形 12">
            <a:extLst>
              <a:ext uri="{FF2B5EF4-FFF2-40B4-BE49-F238E27FC236}">
                <a16:creationId xmlns:a16="http://schemas.microsoft.com/office/drawing/2014/main" id="{62374162-E377-6704-7EB3-65738C4D8FFB}"/>
              </a:ext>
            </a:extLst>
          </p:cNvPr>
          <p:cNvSpPr/>
          <p:nvPr/>
        </p:nvSpPr>
        <p:spPr>
          <a:xfrm>
            <a:off x="1485896" y="1670960"/>
            <a:ext cx="1377042" cy="141780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①交付要綱、募集要項、チラシ等を発出</a:t>
            </a:r>
            <a:endParaRPr lang="en-US" altLang="ja-JP" sz="14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・適宜問合せ対応</a:t>
            </a:r>
          </a:p>
        </p:txBody>
      </p:sp>
      <p:sp>
        <p:nvSpPr>
          <p:cNvPr id="14" name="四角形: 角を丸くする 13">
            <a:extLst>
              <a:ext uri="{FF2B5EF4-FFF2-40B4-BE49-F238E27FC236}">
                <a16:creationId xmlns:a16="http://schemas.microsoft.com/office/drawing/2014/main" id="{BDD1100C-D1AE-6B03-371A-2AC3DFF84885}"/>
              </a:ext>
            </a:extLst>
          </p:cNvPr>
          <p:cNvSpPr/>
          <p:nvPr/>
        </p:nvSpPr>
        <p:spPr>
          <a:xfrm>
            <a:off x="1471603" y="3759503"/>
            <a:ext cx="1374320" cy="2065565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②補助対象要件等情報収集→</a:t>
            </a:r>
            <a:r>
              <a:rPr kumimoji="1" lang="ja-JP" altLang="en-US" sz="1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申請するかどうかの検討</a:t>
            </a:r>
            <a:endParaRPr lang="en-US" altLang="ja-JP" sz="14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1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③</a:t>
            </a:r>
            <a:r>
              <a:rPr kumimoji="1" lang="ja-JP" altLang="en-US" sz="1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交付申請に必要な書類の提出準備</a:t>
            </a:r>
            <a:endParaRPr kumimoji="1" lang="en-US" altLang="ja-JP" sz="14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5" name="矢印: 上下 14">
            <a:extLst>
              <a:ext uri="{FF2B5EF4-FFF2-40B4-BE49-F238E27FC236}">
                <a16:creationId xmlns:a16="http://schemas.microsoft.com/office/drawing/2014/main" id="{12ADFF3C-17A3-B54A-5460-1E3C2AC967A4}"/>
              </a:ext>
            </a:extLst>
          </p:cNvPr>
          <p:cNvSpPr/>
          <p:nvPr/>
        </p:nvSpPr>
        <p:spPr>
          <a:xfrm>
            <a:off x="1998971" y="3130218"/>
            <a:ext cx="310245" cy="587830"/>
          </a:xfrm>
          <a:prstGeom prst="upDownArrow">
            <a:avLst/>
          </a:prstGeom>
          <a:solidFill>
            <a:schemeClr val="tx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正方形/長方形 15">
            <a:extLst>
              <a:ext uri="{FF2B5EF4-FFF2-40B4-BE49-F238E27FC236}">
                <a16:creationId xmlns:a16="http://schemas.microsoft.com/office/drawing/2014/main" id="{57E6E7FA-EC00-2465-FBC2-43360A34B426}"/>
              </a:ext>
            </a:extLst>
          </p:cNvPr>
          <p:cNvSpPr/>
          <p:nvPr/>
        </p:nvSpPr>
        <p:spPr>
          <a:xfrm>
            <a:off x="3043595" y="1670959"/>
            <a:ext cx="1249109" cy="1410391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⑤交付申請書の受領</a:t>
            </a:r>
            <a:endParaRPr lang="en-US" altLang="ja-JP" sz="14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↓</a:t>
            </a:r>
            <a:endParaRPr kumimoji="1" lang="en-US" altLang="ja-JP" sz="14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1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⑥</a:t>
            </a:r>
            <a:r>
              <a:rPr kumimoji="1" lang="ja-JP" altLang="en-US" sz="1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内容の審査</a:t>
            </a:r>
            <a:endParaRPr kumimoji="1" lang="en-US" altLang="ja-JP" sz="14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19" name="四角形: 角を丸くする 18">
            <a:extLst>
              <a:ext uri="{FF2B5EF4-FFF2-40B4-BE49-F238E27FC236}">
                <a16:creationId xmlns:a16="http://schemas.microsoft.com/office/drawing/2014/main" id="{504285D0-8D6F-932C-1D5C-00C8930DE6D5}"/>
              </a:ext>
            </a:extLst>
          </p:cNvPr>
          <p:cNvSpPr/>
          <p:nvPr/>
        </p:nvSpPr>
        <p:spPr>
          <a:xfrm>
            <a:off x="4677106" y="3677883"/>
            <a:ext cx="1201539" cy="870861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400" b="1" u="sng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⑧交付決定を受領後、</a:t>
            </a:r>
            <a:r>
              <a:rPr kumimoji="1" lang="ja-JP" altLang="en-US" sz="1400" b="1" u="sng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事業の開始</a:t>
            </a:r>
          </a:p>
        </p:txBody>
      </p:sp>
      <p:sp>
        <p:nvSpPr>
          <p:cNvPr id="20" name="吹き出し: 四角形 19">
            <a:extLst>
              <a:ext uri="{FF2B5EF4-FFF2-40B4-BE49-F238E27FC236}">
                <a16:creationId xmlns:a16="http://schemas.microsoft.com/office/drawing/2014/main" id="{098C1662-E3F2-FD36-B632-BED8FAF1CB0C}"/>
              </a:ext>
            </a:extLst>
          </p:cNvPr>
          <p:cNvSpPr/>
          <p:nvPr/>
        </p:nvSpPr>
        <p:spPr>
          <a:xfrm>
            <a:off x="2965101" y="4994285"/>
            <a:ext cx="8912473" cy="1450712"/>
          </a:xfrm>
          <a:prstGeom prst="wedgeRectCallout">
            <a:avLst>
              <a:gd name="adj1" fmla="val -24967"/>
              <a:gd name="adj2" fmla="val -78732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＜注意事項＞</a:t>
            </a:r>
            <a:endParaRPr kumimoji="1" lang="en-US" altLang="ja-JP" sz="14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・ここでいう事業の開始とは、メーカーや工事業者との契約行為（物品購入や支払いを含む。）を指します。</a:t>
            </a:r>
            <a:endParaRPr kumimoji="1" lang="en-US" altLang="ja-JP" sz="14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1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・本来は、交付決定前の事業の着手は認められませんが、</a:t>
            </a:r>
            <a:r>
              <a:rPr lang="ja-JP" altLang="en-US" sz="1400" b="1" u="sng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本事業については、国補正予算成立日（令和７年</a:t>
            </a:r>
            <a:r>
              <a:rPr lang="en-US" altLang="ja-JP" sz="1400" b="1" u="sng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12</a:t>
            </a:r>
            <a:r>
              <a:rPr lang="ja-JP" altLang="en-US" sz="1400" b="1" u="sng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</a:t>
            </a:r>
            <a:r>
              <a:rPr lang="en-US" altLang="ja-JP" sz="1400" b="1" u="sng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16</a:t>
            </a:r>
            <a:r>
              <a:rPr lang="ja-JP" altLang="en-US" sz="1400" b="1" u="sng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日）以降、令和８年</a:t>
            </a:r>
            <a:r>
              <a:rPr lang="en-US" altLang="ja-JP" sz="1400" b="1" u="sng" dirty="0">
                <a:solidFill>
                  <a:srgbClr val="0070C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11</a:t>
            </a:r>
            <a:r>
              <a:rPr lang="ja-JP" altLang="en-US" sz="1400" b="1" u="sng" dirty="0">
                <a:solidFill>
                  <a:srgbClr val="0070C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月末まで</a:t>
            </a:r>
            <a:r>
              <a:rPr lang="ja-JP" altLang="en-US" sz="1400" b="1" u="sng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に購入を完了した経費を補助対象とすることから、交付決定前の事業の着手は可とします</a:t>
            </a:r>
            <a:r>
              <a:rPr lang="ja-JP" altLang="en-US" sz="1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。（</a:t>
            </a:r>
            <a:r>
              <a:rPr lang="en-US" altLang="ja-JP" sz="1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※</a:t>
            </a:r>
            <a:r>
              <a:rPr lang="ja-JP" altLang="en-US" sz="1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交付申請内容に誤り等がないことが前提）</a:t>
            </a:r>
            <a:endParaRPr kumimoji="1" lang="ja-JP" altLang="en-US" sz="14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1" name="矢印: 下 20">
            <a:extLst>
              <a:ext uri="{FF2B5EF4-FFF2-40B4-BE49-F238E27FC236}">
                <a16:creationId xmlns:a16="http://schemas.microsoft.com/office/drawing/2014/main" id="{09B8F490-5372-BEF6-7A98-B29B66A76C5E}"/>
              </a:ext>
            </a:extLst>
          </p:cNvPr>
          <p:cNvSpPr/>
          <p:nvPr/>
        </p:nvSpPr>
        <p:spPr>
          <a:xfrm>
            <a:off x="5158794" y="3237154"/>
            <a:ext cx="315688" cy="378273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2" name="スクロール: 横 21">
            <a:extLst>
              <a:ext uri="{FF2B5EF4-FFF2-40B4-BE49-F238E27FC236}">
                <a16:creationId xmlns:a16="http://schemas.microsoft.com/office/drawing/2014/main" id="{4ABBE760-D425-C02D-D792-E7A9C2A5D047}"/>
              </a:ext>
            </a:extLst>
          </p:cNvPr>
          <p:cNvSpPr/>
          <p:nvPr/>
        </p:nvSpPr>
        <p:spPr>
          <a:xfrm>
            <a:off x="7243618" y="1166459"/>
            <a:ext cx="3167092" cy="470175"/>
          </a:xfrm>
          <a:prstGeom prst="horizontalScroll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ja-JP" altLang="en-US" sz="1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実績報告</a:t>
            </a:r>
            <a:r>
              <a:rPr kumimoji="1" lang="ja-JP" altLang="en-US" sz="1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受付期間</a:t>
            </a:r>
          </a:p>
        </p:txBody>
      </p:sp>
      <p:sp>
        <p:nvSpPr>
          <p:cNvPr id="23" name="矢印: 下 22">
            <a:extLst>
              <a:ext uri="{FF2B5EF4-FFF2-40B4-BE49-F238E27FC236}">
                <a16:creationId xmlns:a16="http://schemas.microsoft.com/office/drawing/2014/main" id="{E6D92A4A-180D-2933-D633-998C0E0B697D}"/>
              </a:ext>
            </a:extLst>
          </p:cNvPr>
          <p:cNvSpPr/>
          <p:nvPr/>
        </p:nvSpPr>
        <p:spPr>
          <a:xfrm rot="16200000">
            <a:off x="4357342" y="2234269"/>
            <a:ext cx="261266" cy="31839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四角形: 角を丸くする 23">
            <a:extLst>
              <a:ext uri="{FF2B5EF4-FFF2-40B4-BE49-F238E27FC236}">
                <a16:creationId xmlns:a16="http://schemas.microsoft.com/office/drawing/2014/main" id="{C9FC5EEA-EEB6-4E0E-E8BF-AAC652048153}"/>
              </a:ext>
            </a:extLst>
          </p:cNvPr>
          <p:cNvSpPr/>
          <p:nvPr/>
        </p:nvSpPr>
        <p:spPr>
          <a:xfrm>
            <a:off x="8032116" y="3599827"/>
            <a:ext cx="1201539" cy="90623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⑪実績報告書を提出</a:t>
            </a:r>
            <a:endParaRPr kumimoji="1" lang="ja-JP" altLang="en-US" sz="14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5" name="正方形/長方形 24">
            <a:extLst>
              <a:ext uri="{FF2B5EF4-FFF2-40B4-BE49-F238E27FC236}">
                <a16:creationId xmlns:a16="http://schemas.microsoft.com/office/drawing/2014/main" id="{708DE606-4E27-E51F-6EBF-B82A674A6525}"/>
              </a:ext>
            </a:extLst>
          </p:cNvPr>
          <p:cNvSpPr/>
          <p:nvPr/>
        </p:nvSpPr>
        <p:spPr>
          <a:xfrm>
            <a:off x="7309385" y="1670959"/>
            <a:ext cx="1445462" cy="1153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⑫実績報告書の受領</a:t>
            </a:r>
            <a:endParaRPr lang="en-US" altLang="ja-JP" sz="14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　　↓</a:t>
            </a:r>
            <a:endParaRPr kumimoji="1" lang="en-US" altLang="ja-JP" sz="14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kumimoji="1" lang="ja-JP" altLang="en-US" sz="1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⑬内容の審査</a:t>
            </a:r>
            <a:endParaRPr kumimoji="1" lang="en-US" altLang="ja-JP" sz="14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6" name="矢印: 下 25">
            <a:extLst>
              <a:ext uri="{FF2B5EF4-FFF2-40B4-BE49-F238E27FC236}">
                <a16:creationId xmlns:a16="http://schemas.microsoft.com/office/drawing/2014/main" id="{B3F8D461-0D20-8693-CD42-3241C1B455C2}"/>
              </a:ext>
            </a:extLst>
          </p:cNvPr>
          <p:cNvSpPr/>
          <p:nvPr/>
        </p:nvSpPr>
        <p:spPr>
          <a:xfrm rot="10800000">
            <a:off x="8148605" y="2960913"/>
            <a:ext cx="315688" cy="506123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矢印: 下 26">
            <a:extLst>
              <a:ext uri="{FF2B5EF4-FFF2-40B4-BE49-F238E27FC236}">
                <a16:creationId xmlns:a16="http://schemas.microsoft.com/office/drawing/2014/main" id="{B0F56CFE-B265-682E-36B1-4CBD71203F1C}"/>
              </a:ext>
            </a:extLst>
          </p:cNvPr>
          <p:cNvSpPr/>
          <p:nvPr/>
        </p:nvSpPr>
        <p:spPr>
          <a:xfrm rot="16200000">
            <a:off x="8811879" y="1973002"/>
            <a:ext cx="261266" cy="31839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>
            <a:extLst>
              <a:ext uri="{FF2B5EF4-FFF2-40B4-BE49-F238E27FC236}">
                <a16:creationId xmlns:a16="http://schemas.microsoft.com/office/drawing/2014/main" id="{6F406A52-DFA2-058B-A29C-D0C702E81C3A}"/>
              </a:ext>
            </a:extLst>
          </p:cNvPr>
          <p:cNvSpPr/>
          <p:nvPr/>
        </p:nvSpPr>
        <p:spPr>
          <a:xfrm>
            <a:off x="9127559" y="1650815"/>
            <a:ext cx="1306464" cy="1174030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⑭確認できたものから随時、審査結果（補助金の額の確定）を通知</a:t>
            </a:r>
            <a:endParaRPr kumimoji="1" lang="en-US" altLang="ja-JP" sz="14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29" name="四角形: 角を丸くする 28">
            <a:extLst>
              <a:ext uri="{FF2B5EF4-FFF2-40B4-BE49-F238E27FC236}">
                <a16:creationId xmlns:a16="http://schemas.microsoft.com/office/drawing/2014/main" id="{DDE1ECF1-F93A-3767-3647-C3A197BAACAA}"/>
              </a:ext>
            </a:extLst>
          </p:cNvPr>
          <p:cNvSpPr/>
          <p:nvPr/>
        </p:nvSpPr>
        <p:spPr>
          <a:xfrm>
            <a:off x="6201781" y="3088762"/>
            <a:ext cx="1445461" cy="1627996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⑨メーカー等と契約→支払い・納品・設置</a:t>
            </a:r>
            <a:endParaRPr lang="en-US" altLang="ja-JP" sz="14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  <a:p>
            <a:r>
              <a:rPr lang="ja-JP" altLang="en-US" sz="1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⑩実績報告に必要な書類の提出準備</a:t>
            </a:r>
            <a:endParaRPr lang="en-US" altLang="ja-JP" sz="14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0" name="矢印: 下 29">
            <a:extLst>
              <a:ext uri="{FF2B5EF4-FFF2-40B4-BE49-F238E27FC236}">
                <a16:creationId xmlns:a16="http://schemas.microsoft.com/office/drawing/2014/main" id="{6A76E294-0871-F4C9-DC87-DB4B59BF8655}"/>
              </a:ext>
            </a:extLst>
          </p:cNvPr>
          <p:cNvSpPr/>
          <p:nvPr/>
        </p:nvSpPr>
        <p:spPr>
          <a:xfrm rot="16200000">
            <a:off x="5894614" y="3994279"/>
            <a:ext cx="261266" cy="31839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矢印: 下 30">
            <a:extLst>
              <a:ext uri="{FF2B5EF4-FFF2-40B4-BE49-F238E27FC236}">
                <a16:creationId xmlns:a16="http://schemas.microsoft.com/office/drawing/2014/main" id="{60926725-FAF8-55A5-7D90-4D837C3BA15E}"/>
              </a:ext>
            </a:extLst>
          </p:cNvPr>
          <p:cNvSpPr/>
          <p:nvPr/>
        </p:nvSpPr>
        <p:spPr>
          <a:xfrm rot="16200000">
            <a:off x="7693143" y="3994270"/>
            <a:ext cx="261266" cy="31839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2" name="矢印: 下 31">
            <a:extLst>
              <a:ext uri="{FF2B5EF4-FFF2-40B4-BE49-F238E27FC236}">
                <a16:creationId xmlns:a16="http://schemas.microsoft.com/office/drawing/2014/main" id="{2BAC63B7-50A1-88A5-F410-51E9CDC95753}"/>
              </a:ext>
            </a:extLst>
          </p:cNvPr>
          <p:cNvSpPr/>
          <p:nvPr/>
        </p:nvSpPr>
        <p:spPr>
          <a:xfrm>
            <a:off x="10972399" y="2960914"/>
            <a:ext cx="315688" cy="615375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正方形/長方形 33">
            <a:extLst>
              <a:ext uri="{FF2B5EF4-FFF2-40B4-BE49-F238E27FC236}">
                <a16:creationId xmlns:a16="http://schemas.microsoft.com/office/drawing/2014/main" id="{525ED6CF-49F1-0F83-A840-D6DFB6C2427D}"/>
              </a:ext>
            </a:extLst>
          </p:cNvPr>
          <p:cNvSpPr/>
          <p:nvPr/>
        </p:nvSpPr>
        <p:spPr>
          <a:xfrm>
            <a:off x="10780887" y="1654636"/>
            <a:ext cx="722437" cy="1153886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⑮補助金の支払い</a:t>
            </a:r>
            <a:endParaRPr kumimoji="1" lang="en-US" altLang="ja-JP" sz="14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5" name="矢印: 下 34">
            <a:extLst>
              <a:ext uri="{FF2B5EF4-FFF2-40B4-BE49-F238E27FC236}">
                <a16:creationId xmlns:a16="http://schemas.microsoft.com/office/drawing/2014/main" id="{97537F51-6B95-C90C-0D4A-237A5931A0B2}"/>
              </a:ext>
            </a:extLst>
          </p:cNvPr>
          <p:cNvSpPr/>
          <p:nvPr/>
        </p:nvSpPr>
        <p:spPr>
          <a:xfrm rot="16200000">
            <a:off x="10491055" y="1980539"/>
            <a:ext cx="261266" cy="318398"/>
          </a:xfrm>
          <a:prstGeom prst="down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四角形: 角を丸くする 35">
            <a:extLst>
              <a:ext uri="{FF2B5EF4-FFF2-40B4-BE49-F238E27FC236}">
                <a16:creationId xmlns:a16="http://schemas.microsoft.com/office/drawing/2014/main" id="{716B9F38-3CE3-AB90-C2A4-3D6F4A0BBD9A}"/>
              </a:ext>
            </a:extLst>
          </p:cNvPr>
          <p:cNvSpPr/>
          <p:nvPr/>
        </p:nvSpPr>
        <p:spPr>
          <a:xfrm>
            <a:off x="10517271" y="3728681"/>
            <a:ext cx="1201539" cy="906238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ja-JP" altLang="en-US" sz="14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⑯補助金の入金を確認</a:t>
            </a:r>
            <a:endParaRPr kumimoji="1" lang="ja-JP" altLang="en-US" sz="1400" dirty="0">
              <a:solidFill>
                <a:schemeClr val="tx1"/>
              </a:solidFill>
              <a:latin typeface="ＭＳ ゴシック" panose="020B0609070205080204" pitchFamily="49" charset="-128"/>
              <a:ea typeface="ＭＳ ゴシック" panose="020B0609070205080204" pitchFamily="49" charset="-128"/>
            </a:endParaRPr>
          </a:p>
        </p:txBody>
      </p:sp>
      <p:sp>
        <p:nvSpPr>
          <p:cNvPr id="37" name="正方形/長方形 36">
            <a:extLst>
              <a:ext uri="{FF2B5EF4-FFF2-40B4-BE49-F238E27FC236}">
                <a16:creationId xmlns:a16="http://schemas.microsoft.com/office/drawing/2014/main" id="{24FA021B-9F51-AD5C-A508-5C0397408176}"/>
              </a:ext>
            </a:extLst>
          </p:cNvPr>
          <p:cNvSpPr/>
          <p:nvPr/>
        </p:nvSpPr>
        <p:spPr>
          <a:xfrm>
            <a:off x="618568" y="526464"/>
            <a:ext cx="2373872" cy="47017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補助事業の流れ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04E5B729-D591-DB61-BE89-CF33819072E9}"/>
              </a:ext>
            </a:extLst>
          </p:cNvPr>
          <p:cNvSpPr/>
          <p:nvPr/>
        </p:nvSpPr>
        <p:spPr>
          <a:xfrm>
            <a:off x="604156" y="1735718"/>
            <a:ext cx="664030" cy="1353044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vert="eaVert" rtlCol="0" anchor="ctr"/>
          <a:lstStyle/>
          <a:p>
            <a:pPr algn="ctr"/>
            <a:r>
              <a:rPr lang="ja-JP" altLang="en-US" dirty="0">
                <a:solidFill>
                  <a:sysClr val="windowText" lastClr="00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センター</a:t>
            </a:r>
            <a:endParaRPr kumimoji="1" lang="en-US" altLang="ja-JP" dirty="0">
              <a:solidFill>
                <a:sysClr val="windowText" lastClr="000000"/>
              </a:solidFill>
            </a:endParaRPr>
          </a:p>
        </p:txBody>
      </p:sp>
      <p:sp>
        <p:nvSpPr>
          <p:cNvPr id="4" name="吹き出し: 線 3">
            <a:extLst>
              <a:ext uri="{FF2B5EF4-FFF2-40B4-BE49-F238E27FC236}">
                <a16:creationId xmlns:a16="http://schemas.microsoft.com/office/drawing/2014/main" id="{02E58998-529A-C3C7-E826-36616D252C27}"/>
              </a:ext>
            </a:extLst>
          </p:cNvPr>
          <p:cNvSpPr/>
          <p:nvPr/>
        </p:nvSpPr>
        <p:spPr>
          <a:xfrm>
            <a:off x="8352151" y="526464"/>
            <a:ext cx="3151173" cy="586200"/>
          </a:xfrm>
          <a:prstGeom prst="borderCallout1">
            <a:avLst>
              <a:gd name="adj1" fmla="val 48475"/>
              <a:gd name="adj2" fmla="val -42"/>
              <a:gd name="adj3" fmla="val 143431"/>
              <a:gd name="adj4" fmla="val -12424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2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事業完了後</a:t>
            </a:r>
            <a:r>
              <a:rPr kumimoji="1" lang="en-US" altLang="ja-JP" sz="12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30</a:t>
            </a:r>
            <a:r>
              <a:rPr kumimoji="1" lang="ja-JP" altLang="en-US" sz="12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日以内又は</a:t>
            </a:r>
            <a:r>
              <a:rPr kumimoji="1" lang="ja-JP" altLang="en-US" sz="1200" b="1" u="sng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令和９年１月</a:t>
            </a:r>
            <a:r>
              <a:rPr kumimoji="1" lang="en-US" altLang="ja-JP" sz="1200" b="1" u="sng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31</a:t>
            </a:r>
            <a:r>
              <a:rPr kumimoji="1" lang="ja-JP" altLang="en-US" sz="1200" b="1" u="sng" dirty="0">
                <a:solidFill>
                  <a:srgbClr val="FF0000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日まで</a:t>
            </a:r>
            <a:r>
              <a:rPr kumimoji="1" lang="ja-JP" altLang="en-US" sz="12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のいずれかの早い日</a:t>
            </a:r>
          </a:p>
        </p:txBody>
      </p:sp>
      <p:sp>
        <p:nvSpPr>
          <p:cNvPr id="7" name="吹き出し: 線 6">
            <a:extLst>
              <a:ext uri="{FF2B5EF4-FFF2-40B4-BE49-F238E27FC236}">
                <a16:creationId xmlns:a16="http://schemas.microsoft.com/office/drawing/2014/main" id="{407A9823-D647-DC4B-7F8C-E8DA25D166A9}"/>
              </a:ext>
            </a:extLst>
          </p:cNvPr>
          <p:cNvSpPr/>
          <p:nvPr/>
        </p:nvSpPr>
        <p:spPr>
          <a:xfrm>
            <a:off x="3586630" y="577338"/>
            <a:ext cx="2201495" cy="471829"/>
          </a:xfrm>
          <a:prstGeom prst="borderCallout1">
            <a:avLst>
              <a:gd name="adj1" fmla="val 100471"/>
              <a:gd name="adj2" fmla="val 48416"/>
              <a:gd name="adj3" fmla="val 139717"/>
              <a:gd name="adj4" fmla="val 44419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ja-JP" altLang="en-US" sz="1200" dirty="0">
                <a:solidFill>
                  <a:schemeClr val="tx1"/>
                </a:solidFill>
                <a:latin typeface="ＭＳ ゴシック" panose="020B0609070205080204" pitchFamily="49" charset="-128"/>
                <a:ea typeface="ＭＳ ゴシック" panose="020B0609070205080204" pitchFamily="49" charset="-128"/>
              </a:rPr>
              <a:t>申請の受付は終了しました。</a:t>
            </a:r>
          </a:p>
        </p:txBody>
      </p:sp>
    </p:spTree>
    <p:extLst>
      <p:ext uri="{BB962C8B-B14F-4D97-AF65-F5344CB8AC3E}">
        <p14:creationId xmlns:p14="http://schemas.microsoft.com/office/powerpoint/2010/main" val="19931228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123</TotalTime>
  <Words>294</Words>
  <Application>Microsoft Office PowerPoint</Application>
  <PresentationFormat>ワイド画面</PresentationFormat>
  <Paragraphs>30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ＭＳ ゴシック</vt:lpstr>
      <vt:lpstr>游ゴシック</vt:lpstr>
      <vt:lpstr>游ゴシック Light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東川　展之</dc:creator>
  <cp:lastModifiedBy>東川　展之</cp:lastModifiedBy>
  <cp:revision>9</cp:revision>
  <dcterms:created xsi:type="dcterms:W3CDTF">2025-12-10T08:00:54Z</dcterms:created>
  <dcterms:modified xsi:type="dcterms:W3CDTF">2026-09-28T02:24:41Z</dcterms:modified>
</cp:coreProperties>
</file>